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62" r:id="rId4"/>
    <p:sldId id="258" r:id="rId5"/>
    <p:sldId id="263" r:id="rId6"/>
    <p:sldId id="265" r:id="rId7"/>
    <p:sldId id="260" r:id="rId8"/>
    <p:sldId id="261" r:id="rId9"/>
    <p:sldId id="273" r:id="rId10"/>
    <p:sldId id="259" r:id="rId11"/>
    <p:sldId id="275" r:id="rId12"/>
    <p:sldId id="274" r:id="rId13"/>
    <p:sldId id="266" r:id="rId14"/>
    <p:sldId id="267" r:id="rId15"/>
    <p:sldId id="276" r:id="rId16"/>
    <p:sldId id="268" r:id="rId17"/>
    <p:sldId id="269" r:id="rId18"/>
    <p:sldId id="272" r:id="rId19"/>
  </p:sldIdLst>
  <p:sldSz cx="10287000" cy="6858000" type="35mm"/>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853420-8BF1-4000-8F17-DA330C2103BB}" v="8" dt="2018-11-21T09:00:26.5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6" d="100"/>
          <a:sy n="66" d="100"/>
        </p:scale>
        <p:origin x="1028" y="48"/>
      </p:cViewPr>
      <p:guideLst>
        <p:guide orient="horz" pos="2160"/>
        <p:guide pos="32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6FAB90F-DFD3-4C98-8433-52BBBC10FD0F}"/>
              </a:ext>
            </a:extLst>
          </p:cNvPr>
          <p:cNvGrpSpPr/>
          <p:nvPr userDrawn="1"/>
        </p:nvGrpSpPr>
        <p:grpSpPr>
          <a:xfrm>
            <a:off x="0" y="670060"/>
            <a:ext cx="10287000" cy="6176873"/>
            <a:chOff x="0" y="670060"/>
            <a:chExt cx="12192000" cy="6176873"/>
          </a:xfrm>
        </p:grpSpPr>
        <p:grpSp>
          <p:nvGrpSpPr>
            <p:cNvPr id="8" name="Group 7">
              <a:extLst>
                <a:ext uri="{FF2B5EF4-FFF2-40B4-BE49-F238E27FC236}">
                  <a16:creationId xmlns:a16="http://schemas.microsoft.com/office/drawing/2014/main" id="{FA6E49ED-2648-492A-93C8-4E2475F1F64C}"/>
                </a:ext>
              </a:extLst>
            </p:cNvPr>
            <p:cNvGrpSpPr/>
            <p:nvPr/>
          </p:nvGrpSpPr>
          <p:grpSpPr>
            <a:xfrm>
              <a:off x="0" y="670060"/>
              <a:ext cx="12192000" cy="6176873"/>
              <a:chOff x="0" y="321061"/>
              <a:chExt cx="12125325" cy="6174989"/>
            </a:xfrm>
          </p:grpSpPr>
          <p:pic>
            <p:nvPicPr>
              <p:cNvPr id="10" name="Picture 9">
                <a:extLst>
                  <a:ext uri="{FF2B5EF4-FFF2-40B4-BE49-F238E27FC236}">
                    <a16:creationId xmlns:a16="http://schemas.microsoft.com/office/drawing/2014/main" id="{65D616D2-3F20-4807-9AD1-EAEA7D1269F4}"/>
                  </a:ext>
                </a:extLst>
              </p:cNvPr>
              <p:cNvPicPr>
                <a:picLocks noChangeAspect="1"/>
              </p:cNvPicPr>
              <p:nvPr/>
            </p:nvPicPr>
            <p:blipFill rotWithShape="1">
              <a:blip r:embed="rId2"/>
              <a:srcRect r="547" b="658"/>
              <a:stretch/>
            </p:blipFill>
            <p:spPr>
              <a:xfrm>
                <a:off x="0" y="321061"/>
                <a:ext cx="12125325" cy="6174989"/>
              </a:xfrm>
              <a:prstGeom prst="rect">
                <a:avLst/>
              </a:prstGeom>
            </p:spPr>
          </p:pic>
          <p:sp>
            <p:nvSpPr>
              <p:cNvPr id="11" name="Rectangle 10">
                <a:extLst>
                  <a:ext uri="{FF2B5EF4-FFF2-40B4-BE49-F238E27FC236}">
                    <a16:creationId xmlns:a16="http://schemas.microsoft.com/office/drawing/2014/main" id="{B7A84402-F4DE-4E64-9251-8BCE6031E5F9}"/>
                  </a:ext>
                </a:extLst>
              </p:cNvPr>
              <p:cNvSpPr/>
              <p:nvPr/>
            </p:nvSpPr>
            <p:spPr>
              <a:xfrm>
                <a:off x="6381750" y="790575"/>
                <a:ext cx="5743575" cy="82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9" name="Rectangle 8">
              <a:extLst>
                <a:ext uri="{FF2B5EF4-FFF2-40B4-BE49-F238E27FC236}">
                  <a16:creationId xmlns:a16="http://schemas.microsoft.com/office/drawing/2014/main" id="{FAF752E9-6794-47E6-BF7F-5097479396FE}"/>
                </a:ext>
              </a:extLst>
            </p:cNvPr>
            <p:cNvSpPr/>
            <p:nvPr/>
          </p:nvSpPr>
          <p:spPr>
            <a:xfrm>
              <a:off x="0" y="877094"/>
              <a:ext cx="12192000" cy="596983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pic>
        <p:nvPicPr>
          <p:cNvPr id="17" name="Picture 16">
            <a:extLst>
              <a:ext uri="{FF2B5EF4-FFF2-40B4-BE49-F238E27FC236}">
                <a16:creationId xmlns:a16="http://schemas.microsoft.com/office/drawing/2014/main" id="{31F1256B-F211-482F-85FE-B5DDE06221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78686" y="81303"/>
            <a:ext cx="1074697" cy="1144282"/>
          </a:xfrm>
          <a:prstGeom prst="rect">
            <a:avLst/>
          </a:prstGeom>
        </p:spPr>
      </p:pic>
      <p:grpSp>
        <p:nvGrpSpPr>
          <p:cNvPr id="18" name="Group 17">
            <a:extLst>
              <a:ext uri="{FF2B5EF4-FFF2-40B4-BE49-F238E27FC236}">
                <a16:creationId xmlns:a16="http://schemas.microsoft.com/office/drawing/2014/main" id="{947524AA-19A8-4E82-B39F-E56A9F9348F3}"/>
              </a:ext>
            </a:extLst>
          </p:cNvPr>
          <p:cNvGrpSpPr/>
          <p:nvPr userDrawn="1"/>
        </p:nvGrpSpPr>
        <p:grpSpPr>
          <a:xfrm>
            <a:off x="-1" y="1056095"/>
            <a:ext cx="8982394" cy="83622"/>
            <a:chOff x="0" y="1056095"/>
            <a:chExt cx="8793126" cy="90000"/>
          </a:xfrm>
        </p:grpSpPr>
        <p:cxnSp>
          <p:nvCxnSpPr>
            <p:cNvPr id="19" name="Straight Connector 18">
              <a:extLst>
                <a:ext uri="{FF2B5EF4-FFF2-40B4-BE49-F238E27FC236}">
                  <a16:creationId xmlns:a16="http://schemas.microsoft.com/office/drawing/2014/main" id="{58B9EE5A-DC44-44E3-937A-6A7F09895942}"/>
                </a:ext>
              </a:extLst>
            </p:cNvPr>
            <p:cNvCxnSpPr/>
            <p:nvPr/>
          </p:nvCxnSpPr>
          <p:spPr>
            <a:xfrm>
              <a:off x="0" y="1114459"/>
              <a:ext cx="879312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6DDA412-658C-427E-8716-E2E2B2073269}"/>
                </a:ext>
              </a:extLst>
            </p:cNvPr>
            <p:cNvCxnSpPr/>
            <p:nvPr/>
          </p:nvCxnSpPr>
          <p:spPr>
            <a:xfrm>
              <a:off x="0" y="1064840"/>
              <a:ext cx="8784000" cy="0"/>
            </a:xfrm>
            <a:prstGeom prst="line">
              <a:avLst/>
            </a:prstGeom>
            <a:ln w="158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7172310-02A0-4C25-B91F-8B8629FFA2AA}"/>
                </a:ext>
              </a:extLst>
            </p:cNvPr>
            <p:cNvSpPr/>
            <p:nvPr/>
          </p:nvSpPr>
          <p:spPr>
            <a:xfrm>
              <a:off x="0" y="1056095"/>
              <a:ext cx="3317358" cy="90000"/>
            </a:xfrm>
            <a:prstGeom prst="rect">
              <a:avLst/>
            </a:prstGeom>
            <a:gradFill flip="none" rotWithShape="1">
              <a:gsLst>
                <a:gs pos="65000">
                  <a:srgbClr val="F8F9FD">
                    <a:alpha val="35000"/>
                  </a:srgbClr>
                </a:gs>
                <a:gs pos="30000">
                  <a:srgbClr val="F6F8FC">
                    <a:alpha val="70000"/>
                  </a:srgbClr>
                </a:gs>
                <a:gs pos="0">
                  <a:schemeClr val="accent1">
                    <a:lumMod val="5000"/>
                    <a:lumOff val="95000"/>
                    <a:alpha val="93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826324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07231" y="365127"/>
            <a:ext cx="8872538"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07231" y="1825625"/>
            <a:ext cx="8872538"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07231" y="6356352"/>
            <a:ext cx="2314575" cy="365125"/>
          </a:xfrm>
          <a:prstGeom prst="rect">
            <a:avLst/>
          </a:prstGeom>
        </p:spPr>
        <p:txBody>
          <a:bodyPr/>
          <a:lstStyle/>
          <a:p>
            <a:fld id="{DB44C96F-2FC9-483B-ADBD-C06F68F6295F}" type="datetimeFigureOut">
              <a:rPr lang="en-GB" smtClean="0"/>
              <a:t>28/10/2019</a:t>
            </a:fld>
            <a:endParaRPr lang="en-GB"/>
          </a:p>
        </p:txBody>
      </p:sp>
      <p:sp>
        <p:nvSpPr>
          <p:cNvPr id="5" name="Footer Placeholder 4"/>
          <p:cNvSpPr>
            <a:spLocks noGrp="1"/>
          </p:cNvSpPr>
          <p:nvPr>
            <p:ph type="ftr" sz="quarter" idx="11"/>
          </p:nvPr>
        </p:nvSpPr>
        <p:spPr>
          <a:xfrm>
            <a:off x="3407569" y="6356352"/>
            <a:ext cx="3471863"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265194" y="6356352"/>
            <a:ext cx="2314575" cy="365125"/>
          </a:xfrm>
          <a:prstGeom prst="rect">
            <a:avLst/>
          </a:prstGeom>
        </p:spPr>
        <p:txBody>
          <a:bodyPr/>
          <a:lstStyle/>
          <a:p>
            <a:fld id="{FE81E185-0BDF-4C13-A761-AABB1E29565A}" type="slidenum">
              <a:rPr lang="en-GB" smtClean="0"/>
              <a:t>‹#›</a:t>
            </a:fld>
            <a:endParaRPr lang="en-GB"/>
          </a:p>
        </p:txBody>
      </p:sp>
    </p:spTree>
    <p:extLst>
      <p:ext uri="{BB962C8B-B14F-4D97-AF65-F5344CB8AC3E}">
        <p14:creationId xmlns:p14="http://schemas.microsoft.com/office/powerpoint/2010/main" val="1344090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1635" y="365125"/>
            <a:ext cx="2218134"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7232" y="365125"/>
            <a:ext cx="6525816"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07231" y="6356352"/>
            <a:ext cx="2314575" cy="365125"/>
          </a:xfrm>
          <a:prstGeom prst="rect">
            <a:avLst/>
          </a:prstGeom>
        </p:spPr>
        <p:txBody>
          <a:bodyPr/>
          <a:lstStyle/>
          <a:p>
            <a:fld id="{DB44C96F-2FC9-483B-ADBD-C06F68F6295F}" type="datetimeFigureOut">
              <a:rPr lang="en-GB" smtClean="0"/>
              <a:t>28/10/2019</a:t>
            </a:fld>
            <a:endParaRPr lang="en-GB"/>
          </a:p>
        </p:txBody>
      </p:sp>
      <p:sp>
        <p:nvSpPr>
          <p:cNvPr id="5" name="Footer Placeholder 4"/>
          <p:cNvSpPr>
            <a:spLocks noGrp="1"/>
          </p:cNvSpPr>
          <p:nvPr>
            <p:ph type="ftr" sz="quarter" idx="11"/>
          </p:nvPr>
        </p:nvSpPr>
        <p:spPr>
          <a:xfrm>
            <a:off x="3407569" y="6356352"/>
            <a:ext cx="3471863"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265194" y="6356352"/>
            <a:ext cx="2314575" cy="365125"/>
          </a:xfrm>
          <a:prstGeom prst="rect">
            <a:avLst/>
          </a:prstGeom>
        </p:spPr>
        <p:txBody>
          <a:bodyPr/>
          <a:lstStyle/>
          <a:p>
            <a:fld id="{FE81E185-0BDF-4C13-A761-AABB1E29565A}" type="slidenum">
              <a:rPr lang="en-GB" smtClean="0"/>
              <a:t>‹#›</a:t>
            </a:fld>
            <a:endParaRPr lang="en-GB"/>
          </a:p>
        </p:txBody>
      </p:sp>
    </p:spTree>
    <p:extLst>
      <p:ext uri="{BB962C8B-B14F-4D97-AF65-F5344CB8AC3E}">
        <p14:creationId xmlns:p14="http://schemas.microsoft.com/office/powerpoint/2010/main" val="710634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4782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539F4A4-E787-44E0-8902-714E66E5574A}"/>
              </a:ext>
            </a:extLst>
          </p:cNvPr>
          <p:cNvGrpSpPr/>
          <p:nvPr userDrawn="1"/>
        </p:nvGrpSpPr>
        <p:grpSpPr>
          <a:xfrm>
            <a:off x="0" y="670060"/>
            <a:ext cx="10287000" cy="6176873"/>
            <a:chOff x="0" y="670060"/>
            <a:chExt cx="12192000" cy="6176873"/>
          </a:xfrm>
        </p:grpSpPr>
        <p:grpSp>
          <p:nvGrpSpPr>
            <p:cNvPr id="18" name="Group 17">
              <a:extLst>
                <a:ext uri="{FF2B5EF4-FFF2-40B4-BE49-F238E27FC236}">
                  <a16:creationId xmlns:a16="http://schemas.microsoft.com/office/drawing/2014/main" id="{F5A7487F-305E-439A-AF8B-6E54DCC2A299}"/>
                </a:ext>
              </a:extLst>
            </p:cNvPr>
            <p:cNvGrpSpPr/>
            <p:nvPr/>
          </p:nvGrpSpPr>
          <p:grpSpPr>
            <a:xfrm>
              <a:off x="0" y="670060"/>
              <a:ext cx="12192000" cy="6176873"/>
              <a:chOff x="0" y="321061"/>
              <a:chExt cx="12125325" cy="6174989"/>
            </a:xfrm>
          </p:grpSpPr>
          <p:pic>
            <p:nvPicPr>
              <p:cNvPr id="20" name="Picture 19">
                <a:extLst>
                  <a:ext uri="{FF2B5EF4-FFF2-40B4-BE49-F238E27FC236}">
                    <a16:creationId xmlns:a16="http://schemas.microsoft.com/office/drawing/2014/main" id="{90FEE758-738C-4775-8A1D-93F96CDB9265}"/>
                  </a:ext>
                </a:extLst>
              </p:cNvPr>
              <p:cNvPicPr>
                <a:picLocks noChangeAspect="1"/>
              </p:cNvPicPr>
              <p:nvPr/>
            </p:nvPicPr>
            <p:blipFill rotWithShape="1">
              <a:blip r:embed="rId2"/>
              <a:srcRect r="547" b="658"/>
              <a:stretch/>
            </p:blipFill>
            <p:spPr>
              <a:xfrm>
                <a:off x="0" y="321061"/>
                <a:ext cx="12125325" cy="6174989"/>
              </a:xfrm>
              <a:prstGeom prst="rect">
                <a:avLst/>
              </a:prstGeom>
            </p:spPr>
          </p:pic>
          <p:sp>
            <p:nvSpPr>
              <p:cNvPr id="21" name="Rectangle 20">
                <a:extLst>
                  <a:ext uri="{FF2B5EF4-FFF2-40B4-BE49-F238E27FC236}">
                    <a16:creationId xmlns:a16="http://schemas.microsoft.com/office/drawing/2014/main" id="{73F270D9-555F-41AC-B98C-CAEA718A9EF4}"/>
                  </a:ext>
                </a:extLst>
              </p:cNvPr>
              <p:cNvSpPr/>
              <p:nvPr/>
            </p:nvSpPr>
            <p:spPr>
              <a:xfrm>
                <a:off x="6381750" y="790575"/>
                <a:ext cx="5743575" cy="82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9" name="Rectangle 18">
              <a:extLst>
                <a:ext uri="{FF2B5EF4-FFF2-40B4-BE49-F238E27FC236}">
                  <a16:creationId xmlns:a16="http://schemas.microsoft.com/office/drawing/2014/main" id="{B7D82FBC-8DAA-45C0-9F3A-211915B85891}"/>
                </a:ext>
              </a:extLst>
            </p:cNvPr>
            <p:cNvSpPr/>
            <p:nvPr/>
          </p:nvSpPr>
          <p:spPr>
            <a:xfrm>
              <a:off x="0" y="877094"/>
              <a:ext cx="12192000" cy="596983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pic>
        <p:nvPicPr>
          <p:cNvPr id="22" name="Picture 21">
            <a:extLst>
              <a:ext uri="{FF2B5EF4-FFF2-40B4-BE49-F238E27FC236}">
                <a16:creationId xmlns:a16="http://schemas.microsoft.com/office/drawing/2014/main" id="{24FA033C-D796-4FB2-B2CC-38C1AD4B17D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78686" y="81303"/>
            <a:ext cx="1074697" cy="1144282"/>
          </a:xfrm>
          <a:prstGeom prst="rect">
            <a:avLst/>
          </a:prstGeom>
        </p:spPr>
      </p:pic>
      <p:grpSp>
        <p:nvGrpSpPr>
          <p:cNvPr id="23" name="Group 22">
            <a:extLst>
              <a:ext uri="{FF2B5EF4-FFF2-40B4-BE49-F238E27FC236}">
                <a16:creationId xmlns:a16="http://schemas.microsoft.com/office/drawing/2014/main" id="{4E2FBE29-ED55-4A2D-A6E1-17F9D969ACC6}"/>
              </a:ext>
            </a:extLst>
          </p:cNvPr>
          <p:cNvGrpSpPr/>
          <p:nvPr userDrawn="1"/>
        </p:nvGrpSpPr>
        <p:grpSpPr>
          <a:xfrm>
            <a:off x="-1" y="1056095"/>
            <a:ext cx="8982394" cy="83622"/>
            <a:chOff x="0" y="1056095"/>
            <a:chExt cx="8793126" cy="90000"/>
          </a:xfrm>
        </p:grpSpPr>
        <p:cxnSp>
          <p:nvCxnSpPr>
            <p:cNvPr id="24" name="Straight Connector 23">
              <a:extLst>
                <a:ext uri="{FF2B5EF4-FFF2-40B4-BE49-F238E27FC236}">
                  <a16:creationId xmlns:a16="http://schemas.microsoft.com/office/drawing/2014/main" id="{AAFB9ADD-B650-4D71-BB3C-8D38B0703032}"/>
                </a:ext>
              </a:extLst>
            </p:cNvPr>
            <p:cNvCxnSpPr/>
            <p:nvPr/>
          </p:nvCxnSpPr>
          <p:spPr>
            <a:xfrm>
              <a:off x="0" y="1114459"/>
              <a:ext cx="879312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DE619CF-740F-4FD3-A264-1854CD6E5EF7}"/>
                </a:ext>
              </a:extLst>
            </p:cNvPr>
            <p:cNvCxnSpPr/>
            <p:nvPr/>
          </p:nvCxnSpPr>
          <p:spPr>
            <a:xfrm>
              <a:off x="0" y="1064840"/>
              <a:ext cx="8784000" cy="0"/>
            </a:xfrm>
            <a:prstGeom prst="line">
              <a:avLst/>
            </a:prstGeom>
            <a:ln w="158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40FE5322-0655-44E8-BA6A-4B30A086CB4F}"/>
                </a:ext>
              </a:extLst>
            </p:cNvPr>
            <p:cNvSpPr/>
            <p:nvPr/>
          </p:nvSpPr>
          <p:spPr>
            <a:xfrm>
              <a:off x="0" y="1056095"/>
              <a:ext cx="3317358" cy="90000"/>
            </a:xfrm>
            <a:prstGeom prst="rect">
              <a:avLst/>
            </a:prstGeom>
            <a:gradFill flip="none" rotWithShape="1">
              <a:gsLst>
                <a:gs pos="65000">
                  <a:srgbClr val="F8F9FD">
                    <a:alpha val="35000"/>
                  </a:srgbClr>
                </a:gs>
                <a:gs pos="30000">
                  <a:srgbClr val="F6F8FC">
                    <a:alpha val="70000"/>
                  </a:srgbClr>
                </a:gs>
                <a:gs pos="0">
                  <a:schemeClr val="accent1">
                    <a:lumMod val="5000"/>
                    <a:lumOff val="95000"/>
                    <a:alpha val="93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660235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35ECBBA-C29B-4270-B590-51B4B3CBD0DC}"/>
              </a:ext>
            </a:extLst>
          </p:cNvPr>
          <p:cNvGrpSpPr/>
          <p:nvPr userDrawn="1"/>
        </p:nvGrpSpPr>
        <p:grpSpPr>
          <a:xfrm>
            <a:off x="0" y="670060"/>
            <a:ext cx="10287000" cy="6176873"/>
            <a:chOff x="0" y="670060"/>
            <a:chExt cx="12192000" cy="6176873"/>
          </a:xfrm>
        </p:grpSpPr>
        <p:grpSp>
          <p:nvGrpSpPr>
            <p:cNvPr id="18" name="Group 17">
              <a:extLst>
                <a:ext uri="{FF2B5EF4-FFF2-40B4-BE49-F238E27FC236}">
                  <a16:creationId xmlns:a16="http://schemas.microsoft.com/office/drawing/2014/main" id="{CEB3C911-9906-42CA-88C4-147188D8016F}"/>
                </a:ext>
              </a:extLst>
            </p:cNvPr>
            <p:cNvGrpSpPr/>
            <p:nvPr/>
          </p:nvGrpSpPr>
          <p:grpSpPr>
            <a:xfrm>
              <a:off x="0" y="670060"/>
              <a:ext cx="12192000" cy="6176873"/>
              <a:chOff x="0" y="321061"/>
              <a:chExt cx="12125325" cy="6174989"/>
            </a:xfrm>
          </p:grpSpPr>
          <p:pic>
            <p:nvPicPr>
              <p:cNvPr id="20" name="Picture 19">
                <a:extLst>
                  <a:ext uri="{FF2B5EF4-FFF2-40B4-BE49-F238E27FC236}">
                    <a16:creationId xmlns:a16="http://schemas.microsoft.com/office/drawing/2014/main" id="{93E855B3-2760-4BEA-BBE5-04BABEEACA3D}"/>
                  </a:ext>
                </a:extLst>
              </p:cNvPr>
              <p:cNvPicPr>
                <a:picLocks noChangeAspect="1"/>
              </p:cNvPicPr>
              <p:nvPr/>
            </p:nvPicPr>
            <p:blipFill rotWithShape="1">
              <a:blip r:embed="rId2"/>
              <a:srcRect r="547" b="658"/>
              <a:stretch/>
            </p:blipFill>
            <p:spPr>
              <a:xfrm>
                <a:off x="0" y="321061"/>
                <a:ext cx="12125325" cy="6174989"/>
              </a:xfrm>
              <a:prstGeom prst="rect">
                <a:avLst/>
              </a:prstGeom>
            </p:spPr>
          </p:pic>
          <p:sp>
            <p:nvSpPr>
              <p:cNvPr id="21" name="Rectangle 20">
                <a:extLst>
                  <a:ext uri="{FF2B5EF4-FFF2-40B4-BE49-F238E27FC236}">
                    <a16:creationId xmlns:a16="http://schemas.microsoft.com/office/drawing/2014/main" id="{22943752-5839-4345-8E85-DA7A384658E9}"/>
                  </a:ext>
                </a:extLst>
              </p:cNvPr>
              <p:cNvSpPr/>
              <p:nvPr/>
            </p:nvSpPr>
            <p:spPr>
              <a:xfrm>
                <a:off x="6381750" y="790575"/>
                <a:ext cx="5743575" cy="82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9" name="Rectangle 18">
              <a:extLst>
                <a:ext uri="{FF2B5EF4-FFF2-40B4-BE49-F238E27FC236}">
                  <a16:creationId xmlns:a16="http://schemas.microsoft.com/office/drawing/2014/main" id="{D3ED96EB-7B8F-4899-A404-429BAFB71BF9}"/>
                </a:ext>
              </a:extLst>
            </p:cNvPr>
            <p:cNvSpPr/>
            <p:nvPr/>
          </p:nvSpPr>
          <p:spPr>
            <a:xfrm>
              <a:off x="0" y="877094"/>
              <a:ext cx="12192000" cy="596983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pic>
        <p:nvPicPr>
          <p:cNvPr id="12" name="Picture 11">
            <a:extLst>
              <a:ext uri="{FF2B5EF4-FFF2-40B4-BE49-F238E27FC236}">
                <a16:creationId xmlns:a16="http://schemas.microsoft.com/office/drawing/2014/main" id="{FCECECFC-41AA-43B8-B68D-5F35195E7F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78686" y="81303"/>
            <a:ext cx="1074697" cy="1144282"/>
          </a:xfrm>
          <a:prstGeom prst="rect">
            <a:avLst/>
          </a:prstGeom>
        </p:spPr>
      </p:pic>
      <p:grpSp>
        <p:nvGrpSpPr>
          <p:cNvPr id="13" name="Group 12">
            <a:extLst>
              <a:ext uri="{FF2B5EF4-FFF2-40B4-BE49-F238E27FC236}">
                <a16:creationId xmlns:a16="http://schemas.microsoft.com/office/drawing/2014/main" id="{BBC63CB5-19EA-4A2E-8EFF-08A3813A91BE}"/>
              </a:ext>
            </a:extLst>
          </p:cNvPr>
          <p:cNvGrpSpPr/>
          <p:nvPr userDrawn="1"/>
        </p:nvGrpSpPr>
        <p:grpSpPr>
          <a:xfrm>
            <a:off x="-1" y="1056095"/>
            <a:ext cx="8982394" cy="83622"/>
            <a:chOff x="0" y="1056095"/>
            <a:chExt cx="8793126" cy="90000"/>
          </a:xfrm>
        </p:grpSpPr>
        <p:cxnSp>
          <p:nvCxnSpPr>
            <p:cNvPr id="14" name="Straight Connector 13">
              <a:extLst>
                <a:ext uri="{FF2B5EF4-FFF2-40B4-BE49-F238E27FC236}">
                  <a16:creationId xmlns:a16="http://schemas.microsoft.com/office/drawing/2014/main" id="{21E56383-6B35-42E6-BD2F-56D1ED0AB047}"/>
                </a:ext>
              </a:extLst>
            </p:cNvPr>
            <p:cNvCxnSpPr/>
            <p:nvPr/>
          </p:nvCxnSpPr>
          <p:spPr>
            <a:xfrm>
              <a:off x="0" y="1114459"/>
              <a:ext cx="879312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5AB3415-18F0-4F60-BFBD-FB39722435DC}"/>
                </a:ext>
              </a:extLst>
            </p:cNvPr>
            <p:cNvCxnSpPr/>
            <p:nvPr/>
          </p:nvCxnSpPr>
          <p:spPr>
            <a:xfrm>
              <a:off x="0" y="1064840"/>
              <a:ext cx="8784000" cy="0"/>
            </a:xfrm>
            <a:prstGeom prst="line">
              <a:avLst/>
            </a:prstGeom>
            <a:ln w="158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5BA4D017-2B7F-4AA6-A825-63B8553E220D}"/>
                </a:ext>
              </a:extLst>
            </p:cNvPr>
            <p:cNvSpPr/>
            <p:nvPr/>
          </p:nvSpPr>
          <p:spPr>
            <a:xfrm>
              <a:off x="0" y="1056095"/>
              <a:ext cx="3317358" cy="90000"/>
            </a:xfrm>
            <a:prstGeom prst="rect">
              <a:avLst/>
            </a:prstGeom>
            <a:gradFill flip="none" rotWithShape="1">
              <a:gsLst>
                <a:gs pos="65000">
                  <a:srgbClr val="F8F9FD">
                    <a:alpha val="35000"/>
                  </a:srgbClr>
                </a:gs>
                <a:gs pos="30000">
                  <a:srgbClr val="F6F8FC">
                    <a:alpha val="70000"/>
                  </a:srgbClr>
                </a:gs>
                <a:gs pos="0">
                  <a:schemeClr val="accent1">
                    <a:lumMod val="5000"/>
                    <a:lumOff val="95000"/>
                    <a:alpha val="93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067901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D0433DE-705F-45A1-BADB-9248F6B47146}"/>
              </a:ext>
            </a:extLst>
          </p:cNvPr>
          <p:cNvGrpSpPr/>
          <p:nvPr userDrawn="1"/>
        </p:nvGrpSpPr>
        <p:grpSpPr>
          <a:xfrm>
            <a:off x="0" y="670060"/>
            <a:ext cx="10287000" cy="6176873"/>
            <a:chOff x="0" y="670060"/>
            <a:chExt cx="12192000" cy="6176873"/>
          </a:xfrm>
        </p:grpSpPr>
        <p:grpSp>
          <p:nvGrpSpPr>
            <p:cNvPr id="19" name="Group 18">
              <a:extLst>
                <a:ext uri="{FF2B5EF4-FFF2-40B4-BE49-F238E27FC236}">
                  <a16:creationId xmlns:a16="http://schemas.microsoft.com/office/drawing/2014/main" id="{2039BFB1-C851-40E8-A3F5-81C628D38170}"/>
                </a:ext>
              </a:extLst>
            </p:cNvPr>
            <p:cNvGrpSpPr/>
            <p:nvPr/>
          </p:nvGrpSpPr>
          <p:grpSpPr>
            <a:xfrm>
              <a:off x="0" y="670060"/>
              <a:ext cx="12192000" cy="6176873"/>
              <a:chOff x="0" y="321061"/>
              <a:chExt cx="12125325" cy="6174989"/>
            </a:xfrm>
          </p:grpSpPr>
          <p:pic>
            <p:nvPicPr>
              <p:cNvPr id="21" name="Picture 20">
                <a:extLst>
                  <a:ext uri="{FF2B5EF4-FFF2-40B4-BE49-F238E27FC236}">
                    <a16:creationId xmlns:a16="http://schemas.microsoft.com/office/drawing/2014/main" id="{3AE6A66C-534A-43AE-801C-169E91766DE6}"/>
                  </a:ext>
                </a:extLst>
              </p:cNvPr>
              <p:cNvPicPr>
                <a:picLocks noChangeAspect="1"/>
              </p:cNvPicPr>
              <p:nvPr/>
            </p:nvPicPr>
            <p:blipFill rotWithShape="1">
              <a:blip r:embed="rId2"/>
              <a:srcRect r="547" b="658"/>
              <a:stretch/>
            </p:blipFill>
            <p:spPr>
              <a:xfrm>
                <a:off x="0" y="321061"/>
                <a:ext cx="12125325" cy="6174989"/>
              </a:xfrm>
              <a:prstGeom prst="rect">
                <a:avLst/>
              </a:prstGeom>
            </p:spPr>
          </p:pic>
          <p:sp>
            <p:nvSpPr>
              <p:cNvPr id="22" name="Rectangle 21">
                <a:extLst>
                  <a:ext uri="{FF2B5EF4-FFF2-40B4-BE49-F238E27FC236}">
                    <a16:creationId xmlns:a16="http://schemas.microsoft.com/office/drawing/2014/main" id="{1457A52B-069C-41A5-9EF2-3FE0BCC2D9A1}"/>
                  </a:ext>
                </a:extLst>
              </p:cNvPr>
              <p:cNvSpPr/>
              <p:nvPr/>
            </p:nvSpPr>
            <p:spPr>
              <a:xfrm>
                <a:off x="6381750" y="790575"/>
                <a:ext cx="5743575" cy="82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20" name="Rectangle 19">
              <a:extLst>
                <a:ext uri="{FF2B5EF4-FFF2-40B4-BE49-F238E27FC236}">
                  <a16:creationId xmlns:a16="http://schemas.microsoft.com/office/drawing/2014/main" id="{5973A92B-C9DD-4304-A1CB-418952D35973}"/>
                </a:ext>
              </a:extLst>
            </p:cNvPr>
            <p:cNvSpPr/>
            <p:nvPr/>
          </p:nvSpPr>
          <p:spPr>
            <a:xfrm>
              <a:off x="0" y="877094"/>
              <a:ext cx="12192000" cy="596983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pic>
        <p:nvPicPr>
          <p:cNvPr id="12" name="Picture 11">
            <a:extLst>
              <a:ext uri="{FF2B5EF4-FFF2-40B4-BE49-F238E27FC236}">
                <a16:creationId xmlns:a16="http://schemas.microsoft.com/office/drawing/2014/main" id="{9F225886-F6B9-4DD6-B9E4-D1C36A7186F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78686" y="81303"/>
            <a:ext cx="1074697" cy="1144282"/>
          </a:xfrm>
          <a:prstGeom prst="rect">
            <a:avLst/>
          </a:prstGeom>
        </p:spPr>
      </p:pic>
      <p:grpSp>
        <p:nvGrpSpPr>
          <p:cNvPr id="13" name="Group 12">
            <a:extLst>
              <a:ext uri="{FF2B5EF4-FFF2-40B4-BE49-F238E27FC236}">
                <a16:creationId xmlns:a16="http://schemas.microsoft.com/office/drawing/2014/main" id="{34D76646-7EF8-46DA-9D1A-B74B9FBB2951}"/>
              </a:ext>
            </a:extLst>
          </p:cNvPr>
          <p:cNvGrpSpPr/>
          <p:nvPr userDrawn="1"/>
        </p:nvGrpSpPr>
        <p:grpSpPr>
          <a:xfrm>
            <a:off x="-1" y="1056095"/>
            <a:ext cx="8982394" cy="83622"/>
            <a:chOff x="0" y="1056095"/>
            <a:chExt cx="8793126" cy="90000"/>
          </a:xfrm>
        </p:grpSpPr>
        <p:cxnSp>
          <p:nvCxnSpPr>
            <p:cNvPr id="14" name="Straight Connector 13">
              <a:extLst>
                <a:ext uri="{FF2B5EF4-FFF2-40B4-BE49-F238E27FC236}">
                  <a16:creationId xmlns:a16="http://schemas.microsoft.com/office/drawing/2014/main" id="{2DF1E8FC-5F3E-46D4-BC10-EB3EFC6DAACB}"/>
                </a:ext>
              </a:extLst>
            </p:cNvPr>
            <p:cNvCxnSpPr/>
            <p:nvPr/>
          </p:nvCxnSpPr>
          <p:spPr>
            <a:xfrm>
              <a:off x="0" y="1114459"/>
              <a:ext cx="879312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AFF2488-E01E-4ED8-A59D-D9BA66E0E015}"/>
                </a:ext>
              </a:extLst>
            </p:cNvPr>
            <p:cNvCxnSpPr/>
            <p:nvPr/>
          </p:nvCxnSpPr>
          <p:spPr>
            <a:xfrm>
              <a:off x="0" y="1064840"/>
              <a:ext cx="8784000" cy="0"/>
            </a:xfrm>
            <a:prstGeom prst="line">
              <a:avLst/>
            </a:prstGeom>
            <a:ln w="158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52BBB5BD-D87E-48A1-B052-55A37D32E79B}"/>
                </a:ext>
              </a:extLst>
            </p:cNvPr>
            <p:cNvSpPr/>
            <p:nvPr/>
          </p:nvSpPr>
          <p:spPr>
            <a:xfrm>
              <a:off x="0" y="1056095"/>
              <a:ext cx="3317358" cy="90000"/>
            </a:xfrm>
            <a:prstGeom prst="rect">
              <a:avLst/>
            </a:prstGeom>
            <a:gradFill flip="none" rotWithShape="1">
              <a:gsLst>
                <a:gs pos="65000">
                  <a:srgbClr val="F8F9FD">
                    <a:alpha val="35000"/>
                  </a:srgbClr>
                </a:gs>
                <a:gs pos="30000">
                  <a:srgbClr val="F6F8FC">
                    <a:alpha val="70000"/>
                  </a:srgbClr>
                </a:gs>
                <a:gs pos="0">
                  <a:schemeClr val="accent1">
                    <a:lumMod val="5000"/>
                    <a:lumOff val="95000"/>
                    <a:alpha val="93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47032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07231" y="365127"/>
            <a:ext cx="8872538"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707231" y="1825625"/>
            <a:ext cx="8872538"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07231" y="6356352"/>
            <a:ext cx="2314575" cy="365125"/>
          </a:xfrm>
          <a:prstGeom prst="rect">
            <a:avLst/>
          </a:prstGeom>
        </p:spPr>
        <p:txBody>
          <a:bodyPr/>
          <a:lstStyle/>
          <a:p>
            <a:fld id="{DB44C96F-2FC9-483B-ADBD-C06F68F6295F}" type="datetimeFigureOut">
              <a:rPr lang="en-GB" smtClean="0"/>
              <a:t>28/10/2019</a:t>
            </a:fld>
            <a:endParaRPr lang="en-GB"/>
          </a:p>
        </p:txBody>
      </p:sp>
      <p:sp>
        <p:nvSpPr>
          <p:cNvPr id="5" name="Footer Placeholder 4"/>
          <p:cNvSpPr>
            <a:spLocks noGrp="1"/>
          </p:cNvSpPr>
          <p:nvPr>
            <p:ph type="ftr" sz="quarter" idx="11"/>
          </p:nvPr>
        </p:nvSpPr>
        <p:spPr>
          <a:xfrm>
            <a:off x="3407569" y="6356352"/>
            <a:ext cx="3471863"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265194" y="6356352"/>
            <a:ext cx="2314575" cy="365125"/>
          </a:xfrm>
          <a:prstGeom prst="rect">
            <a:avLst/>
          </a:prstGeom>
        </p:spPr>
        <p:txBody>
          <a:bodyPr/>
          <a:lstStyle/>
          <a:p>
            <a:fld id="{FE81E185-0BDF-4C13-A761-AABB1E29565A}" type="slidenum">
              <a:rPr lang="en-GB" smtClean="0"/>
              <a:t>‹#›</a:t>
            </a:fld>
            <a:endParaRPr lang="en-GB"/>
          </a:p>
        </p:txBody>
      </p:sp>
      <p:pic>
        <p:nvPicPr>
          <p:cNvPr id="12" name="Picture 11">
            <a:extLst>
              <a:ext uri="{FF2B5EF4-FFF2-40B4-BE49-F238E27FC236}">
                <a16:creationId xmlns:a16="http://schemas.microsoft.com/office/drawing/2014/main" id="{3CC5917A-56EE-441D-8E9C-52EC57DF9C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78686" y="81303"/>
            <a:ext cx="1074697" cy="1144282"/>
          </a:xfrm>
          <a:prstGeom prst="rect">
            <a:avLst/>
          </a:prstGeom>
        </p:spPr>
      </p:pic>
      <p:grpSp>
        <p:nvGrpSpPr>
          <p:cNvPr id="13" name="Group 12">
            <a:extLst>
              <a:ext uri="{FF2B5EF4-FFF2-40B4-BE49-F238E27FC236}">
                <a16:creationId xmlns:a16="http://schemas.microsoft.com/office/drawing/2014/main" id="{CA36695A-5532-41F8-AB71-1111A1E7D547}"/>
              </a:ext>
            </a:extLst>
          </p:cNvPr>
          <p:cNvGrpSpPr/>
          <p:nvPr userDrawn="1"/>
        </p:nvGrpSpPr>
        <p:grpSpPr>
          <a:xfrm>
            <a:off x="-1" y="1056095"/>
            <a:ext cx="8982394" cy="83622"/>
            <a:chOff x="0" y="1056095"/>
            <a:chExt cx="8793126" cy="90000"/>
          </a:xfrm>
        </p:grpSpPr>
        <p:cxnSp>
          <p:nvCxnSpPr>
            <p:cNvPr id="14" name="Straight Connector 13">
              <a:extLst>
                <a:ext uri="{FF2B5EF4-FFF2-40B4-BE49-F238E27FC236}">
                  <a16:creationId xmlns:a16="http://schemas.microsoft.com/office/drawing/2014/main" id="{15D47DC7-1118-4C7F-847F-79394BF0C6A8}"/>
                </a:ext>
              </a:extLst>
            </p:cNvPr>
            <p:cNvCxnSpPr/>
            <p:nvPr/>
          </p:nvCxnSpPr>
          <p:spPr>
            <a:xfrm>
              <a:off x="0" y="1114459"/>
              <a:ext cx="879312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6CBDC3C-7EBA-47A0-B975-9C9155008460}"/>
                </a:ext>
              </a:extLst>
            </p:cNvPr>
            <p:cNvCxnSpPr/>
            <p:nvPr/>
          </p:nvCxnSpPr>
          <p:spPr>
            <a:xfrm>
              <a:off x="0" y="1064840"/>
              <a:ext cx="8784000" cy="0"/>
            </a:xfrm>
            <a:prstGeom prst="line">
              <a:avLst/>
            </a:prstGeom>
            <a:ln w="158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99709CC-2141-4B14-A54A-ADA34EDCA83F}"/>
                </a:ext>
              </a:extLst>
            </p:cNvPr>
            <p:cNvSpPr/>
            <p:nvPr/>
          </p:nvSpPr>
          <p:spPr>
            <a:xfrm>
              <a:off x="0" y="1056095"/>
              <a:ext cx="3317358" cy="90000"/>
            </a:xfrm>
            <a:prstGeom prst="rect">
              <a:avLst/>
            </a:prstGeom>
            <a:gradFill flip="none" rotWithShape="1">
              <a:gsLst>
                <a:gs pos="65000">
                  <a:srgbClr val="F8F9FD">
                    <a:alpha val="35000"/>
                  </a:srgbClr>
                </a:gs>
                <a:gs pos="30000">
                  <a:srgbClr val="F6F8FC">
                    <a:alpha val="70000"/>
                  </a:srgbClr>
                </a:gs>
                <a:gs pos="0">
                  <a:schemeClr val="accent1">
                    <a:lumMod val="5000"/>
                    <a:lumOff val="95000"/>
                    <a:alpha val="93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28533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1874" y="1709740"/>
            <a:ext cx="8872538"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701874" y="4589465"/>
            <a:ext cx="8872538"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07231" y="6356352"/>
            <a:ext cx="2314575" cy="365125"/>
          </a:xfrm>
          <a:prstGeom prst="rect">
            <a:avLst/>
          </a:prstGeom>
        </p:spPr>
        <p:txBody>
          <a:bodyPr/>
          <a:lstStyle/>
          <a:p>
            <a:fld id="{DB44C96F-2FC9-483B-ADBD-C06F68F6295F}" type="datetimeFigureOut">
              <a:rPr lang="en-GB" smtClean="0"/>
              <a:t>28/10/2019</a:t>
            </a:fld>
            <a:endParaRPr lang="en-GB"/>
          </a:p>
        </p:txBody>
      </p:sp>
      <p:sp>
        <p:nvSpPr>
          <p:cNvPr id="5" name="Footer Placeholder 4"/>
          <p:cNvSpPr>
            <a:spLocks noGrp="1"/>
          </p:cNvSpPr>
          <p:nvPr>
            <p:ph type="ftr" sz="quarter" idx="11"/>
          </p:nvPr>
        </p:nvSpPr>
        <p:spPr>
          <a:xfrm>
            <a:off x="3407569" y="6356352"/>
            <a:ext cx="3471863"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265194" y="6356352"/>
            <a:ext cx="2314575" cy="365125"/>
          </a:xfrm>
          <a:prstGeom prst="rect">
            <a:avLst/>
          </a:prstGeom>
        </p:spPr>
        <p:txBody>
          <a:bodyPr/>
          <a:lstStyle/>
          <a:p>
            <a:fld id="{FE81E185-0BDF-4C13-A761-AABB1E29565A}" type="slidenum">
              <a:rPr lang="en-GB" smtClean="0"/>
              <a:t>‹#›</a:t>
            </a:fld>
            <a:endParaRPr lang="en-GB"/>
          </a:p>
        </p:txBody>
      </p:sp>
    </p:spTree>
    <p:extLst>
      <p:ext uri="{BB962C8B-B14F-4D97-AF65-F5344CB8AC3E}">
        <p14:creationId xmlns:p14="http://schemas.microsoft.com/office/powerpoint/2010/main" val="1423768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07231" y="365127"/>
            <a:ext cx="8872538"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707231" y="1825625"/>
            <a:ext cx="4371975"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07794" y="1825625"/>
            <a:ext cx="4371975"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07231" y="6356352"/>
            <a:ext cx="2314575" cy="365125"/>
          </a:xfrm>
          <a:prstGeom prst="rect">
            <a:avLst/>
          </a:prstGeom>
        </p:spPr>
        <p:txBody>
          <a:bodyPr/>
          <a:lstStyle/>
          <a:p>
            <a:fld id="{DB44C96F-2FC9-483B-ADBD-C06F68F6295F}" type="datetimeFigureOut">
              <a:rPr lang="en-GB" smtClean="0"/>
              <a:t>28/10/2019</a:t>
            </a:fld>
            <a:endParaRPr lang="en-GB"/>
          </a:p>
        </p:txBody>
      </p:sp>
      <p:sp>
        <p:nvSpPr>
          <p:cNvPr id="6" name="Footer Placeholder 5"/>
          <p:cNvSpPr>
            <a:spLocks noGrp="1"/>
          </p:cNvSpPr>
          <p:nvPr>
            <p:ph type="ftr" sz="quarter" idx="11"/>
          </p:nvPr>
        </p:nvSpPr>
        <p:spPr>
          <a:xfrm>
            <a:off x="3407569" y="6356352"/>
            <a:ext cx="3471863"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265194" y="6356352"/>
            <a:ext cx="2314575" cy="365125"/>
          </a:xfrm>
          <a:prstGeom prst="rect">
            <a:avLst/>
          </a:prstGeom>
        </p:spPr>
        <p:txBody>
          <a:bodyPr/>
          <a:lstStyle/>
          <a:p>
            <a:fld id="{FE81E185-0BDF-4C13-A761-AABB1E29565A}" type="slidenum">
              <a:rPr lang="en-GB" smtClean="0"/>
              <a:t>‹#›</a:t>
            </a:fld>
            <a:endParaRPr lang="en-GB"/>
          </a:p>
        </p:txBody>
      </p:sp>
    </p:spTree>
    <p:extLst>
      <p:ext uri="{BB962C8B-B14F-4D97-AF65-F5344CB8AC3E}">
        <p14:creationId xmlns:p14="http://schemas.microsoft.com/office/powerpoint/2010/main" val="313365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8571" y="365127"/>
            <a:ext cx="8872538"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708572" y="1681163"/>
            <a:ext cx="4351883"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08572" y="2505075"/>
            <a:ext cx="4351883"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07794" y="1681163"/>
            <a:ext cx="4373315"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207794" y="2505075"/>
            <a:ext cx="4373315"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07231" y="6356352"/>
            <a:ext cx="2314575" cy="365125"/>
          </a:xfrm>
          <a:prstGeom prst="rect">
            <a:avLst/>
          </a:prstGeom>
        </p:spPr>
        <p:txBody>
          <a:bodyPr/>
          <a:lstStyle/>
          <a:p>
            <a:fld id="{DB44C96F-2FC9-483B-ADBD-C06F68F6295F}" type="datetimeFigureOut">
              <a:rPr lang="en-GB" smtClean="0"/>
              <a:t>28/10/2019</a:t>
            </a:fld>
            <a:endParaRPr lang="en-GB"/>
          </a:p>
        </p:txBody>
      </p:sp>
      <p:sp>
        <p:nvSpPr>
          <p:cNvPr id="8" name="Footer Placeholder 7"/>
          <p:cNvSpPr>
            <a:spLocks noGrp="1"/>
          </p:cNvSpPr>
          <p:nvPr>
            <p:ph type="ftr" sz="quarter" idx="11"/>
          </p:nvPr>
        </p:nvSpPr>
        <p:spPr>
          <a:xfrm>
            <a:off x="3407569" y="6356352"/>
            <a:ext cx="3471863"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7265194" y="6356352"/>
            <a:ext cx="2314575" cy="365125"/>
          </a:xfrm>
          <a:prstGeom prst="rect">
            <a:avLst/>
          </a:prstGeom>
        </p:spPr>
        <p:txBody>
          <a:bodyPr/>
          <a:lstStyle/>
          <a:p>
            <a:fld id="{FE81E185-0BDF-4C13-A761-AABB1E29565A}" type="slidenum">
              <a:rPr lang="en-GB" smtClean="0"/>
              <a:t>‹#›</a:t>
            </a:fld>
            <a:endParaRPr lang="en-GB"/>
          </a:p>
        </p:txBody>
      </p:sp>
    </p:spTree>
    <p:extLst>
      <p:ext uri="{BB962C8B-B14F-4D97-AF65-F5344CB8AC3E}">
        <p14:creationId xmlns:p14="http://schemas.microsoft.com/office/powerpoint/2010/main" val="3340037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07231" y="365127"/>
            <a:ext cx="8872538"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707231" y="6356352"/>
            <a:ext cx="2314575" cy="365125"/>
          </a:xfrm>
          <a:prstGeom prst="rect">
            <a:avLst/>
          </a:prstGeom>
        </p:spPr>
        <p:txBody>
          <a:bodyPr/>
          <a:lstStyle/>
          <a:p>
            <a:fld id="{DB44C96F-2FC9-483B-ADBD-C06F68F6295F}" type="datetimeFigureOut">
              <a:rPr lang="en-GB" smtClean="0"/>
              <a:t>28/10/2019</a:t>
            </a:fld>
            <a:endParaRPr lang="en-GB"/>
          </a:p>
        </p:txBody>
      </p:sp>
      <p:sp>
        <p:nvSpPr>
          <p:cNvPr id="4" name="Footer Placeholder 3"/>
          <p:cNvSpPr>
            <a:spLocks noGrp="1"/>
          </p:cNvSpPr>
          <p:nvPr>
            <p:ph type="ftr" sz="quarter" idx="11"/>
          </p:nvPr>
        </p:nvSpPr>
        <p:spPr>
          <a:xfrm>
            <a:off x="3407569" y="6356352"/>
            <a:ext cx="3471863"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7265194" y="6356352"/>
            <a:ext cx="2314575" cy="365125"/>
          </a:xfrm>
          <a:prstGeom prst="rect">
            <a:avLst/>
          </a:prstGeom>
        </p:spPr>
        <p:txBody>
          <a:bodyPr/>
          <a:lstStyle/>
          <a:p>
            <a:fld id="{FE81E185-0BDF-4C13-A761-AABB1E29565A}" type="slidenum">
              <a:rPr lang="en-GB" smtClean="0"/>
              <a:t>‹#›</a:t>
            </a:fld>
            <a:endParaRPr lang="en-GB"/>
          </a:p>
        </p:txBody>
      </p:sp>
    </p:spTree>
    <p:extLst>
      <p:ext uri="{BB962C8B-B14F-4D97-AF65-F5344CB8AC3E}">
        <p14:creationId xmlns:p14="http://schemas.microsoft.com/office/powerpoint/2010/main" val="2387089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7231" y="6356352"/>
            <a:ext cx="2314575" cy="365125"/>
          </a:xfrm>
          <a:prstGeom prst="rect">
            <a:avLst/>
          </a:prstGeom>
        </p:spPr>
        <p:txBody>
          <a:bodyPr/>
          <a:lstStyle/>
          <a:p>
            <a:fld id="{DB44C96F-2FC9-483B-ADBD-C06F68F6295F}" type="datetimeFigureOut">
              <a:rPr lang="en-GB" smtClean="0"/>
              <a:t>28/10/2019</a:t>
            </a:fld>
            <a:endParaRPr lang="en-GB"/>
          </a:p>
        </p:txBody>
      </p:sp>
      <p:sp>
        <p:nvSpPr>
          <p:cNvPr id="3" name="Footer Placeholder 2"/>
          <p:cNvSpPr>
            <a:spLocks noGrp="1"/>
          </p:cNvSpPr>
          <p:nvPr>
            <p:ph type="ftr" sz="quarter" idx="11"/>
          </p:nvPr>
        </p:nvSpPr>
        <p:spPr>
          <a:xfrm>
            <a:off x="3407569" y="6356352"/>
            <a:ext cx="3471863"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7265194" y="6356352"/>
            <a:ext cx="2314575" cy="365125"/>
          </a:xfrm>
          <a:prstGeom prst="rect">
            <a:avLst/>
          </a:prstGeom>
        </p:spPr>
        <p:txBody>
          <a:bodyPr/>
          <a:lstStyle/>
          <a:p>
            <a:fld id="{FE81E185-0BDF-4C13-A761-AABB1E29565A}" type="slidenum">
              <a:rPr lang="en-GB" smtClean="0"/>
              <a:t>‹#›</a:t>
            </a:fld>
            <a:endParaRPr lang="en-GB"/>
          </a:p>
        </p:txBody>
      </p:sp>
    </p:spTree>
    <p:extLst>
      <p:ext uri="{BB962C8B-B14F-4D97-AF65-F5344CB8AC3E}">
        <p14:creationId xmlns:p14="http://schemas.microsoft.com/office/powerpoint/2010/main" val="214048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1" y="457200"/>
            <a:ext cx="3317825"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373315" y="987427"/>
            <a:ext cx="5207794"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71" y="2057400"/>
            <a:ext cx="331782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07231" y="6356352"/>
            <a:ext cx="2314575" cy="365125"/>
          </a:xfrm>
          <a:prstGeom prst="rect">
            <a:avLst/>
          </a:prstGeom>
        </p:spPr>
        <p:txBody>
          <a:bodyPr/>
          <a:lstStyle/>
          <a:p>
            <a:fld id="{DB44C96F-2FC9-483B-ADBD-C06F68F6295F}" type="datetimeFigureOut">
              <a:rPr lang="en-GB" smtClean="0"/>
              <a:t>28/10/2019</a:t>
            </a:fld>
            <a:endParaRPr lang="en-GB"/>
          </a:p>
        </p:txBody>
      </p:sp>
      <p:sp>
        <p:nvSpPr>
          <p:cNvPr id="6" name="Footer Placeholder 5"/>
          <p:cNvSpPr>
            <a:spLocks noGrp="1"/>
          </p:cNvSpPr>
          <p:nvPr>
            <p:ph type="ftr" sz="quarter" idx="11"/>
          </p:nvPr>
        </p:nvSpPr>
        <p:spPr>
          <a:xfrm>
            <a:off x="3407569" y="6356352"/>
            <a:ext cx="3471863"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265194" y="6356352"/>
            <a:ext cx="2314575" cy="365125"/>
          </a:xfrm>
          <a:prstGeom prst="rect">
            <a:avLst/>
          </a:prstGeom>
        </p:spPr>
        <p:txBody>
          <a:bodyPr/>
          <a:lstStyle/>
          <a:p>
            <a:fld id="{FE81E185-0BDF-4C13-A761-AABB1E29565A}" type="slidenum">
              <a:rPr lang="en-GB" smtClean="0"/>
              <a:t>‹#›</a:t>
            </a:fld>
            <a:endParaRPr lang="en-GB"/>
          </a:p>
        </p:txBody>
      </p:sp>
    </p:spTree>
    <p:extLst>
      <p:ext uri="{BB962C8B-B14F-4D97-AF65-F5344CB8AC3E}">
        <p14:creationId xmlns:p14="http://schemas.microsoft.com/office/powerpoint/2010/main" val="2660417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1" y="457200"/>
            <a:ext cx="3317825"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373315" y="987427"/>
            <a:ext cx="5207794"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08571" y="2057400"/>
            <a:ext cx="331782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07231" y="6356352"/>
            <a:ext cx="2314575" cy="365125"/>
          </a:xfrm>
          <a:prstGeom prst="rect">
            <a:avLst/>
          </a:prstGeom>
        </p:spPr>
        <p:txBody>
          <a:bodyPr/>
          <a:lstStyle/>
          <a:p>
            <a:fld id="{DB44C96F-2FC9-483B-ADBD-C06F68F6295F}" type="datetimeFigureOut">
              <a:rPr lang="en-GB" smtClean="0"/>
              <a:t>28/10/2019</a:t>
            </a:fld>
            <a:endParaRPr lang="en-GB"/>
          </a:p>
        </p:txBody>
      </p:sp>
      <p:sp>
        <p:nvSpPr>
          <p:cNvPr id="6" name="Footer Placeholder 5"/>
          <p:cNvSpPr>
            <a:spLocks noGrp="1"/>
          </p:cNvSpPr>
          <p:nvPr>
            <p:ph type="ftr" sz="quarter" idx="11"/>
          </p:nvPr>
        </p:nvSpPr>
        <p:spPr>
          <a:xfrm>
            <a:off x="3407569" y="6356352"/>
            <a:ext cx="3471863"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265194" y="6356352"/>
            <a:ext cx="2314575" cy="365125"/>
          </a:xfrm>
          <a:prstGeom prst="rect">
            <a:avLst/>
          </a:prstGeom>
        </p:spPr>
        <p:txBody>
          <a:bodyPr/>
          <a:lstStyle/>
          <a:p>
            <a:fld id="{FE81E185-0BDF-4C13-A761-AABB1E29565A}" type="slidenum">
              <a:rPr lang="en-GB" smtClean="0"/>
              <a:t>‹#›</a:t>
            </a:fld>
            <a:endParaRPr lang="en-GB"/>
          </a:p>
        </p:txBody>
      </p:sp>
    </p:spTree>
    <p:extLst>
      <p:ext uri="{BB962C8B-B14F-4D97-AF65-F5344CB8AC3E}">
        <p14:creationId xmlns:p14="http://schemas.microsoft.com/office/powerpoint/2010/main" val="2951349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E934C0-B7CC-462A-911E-2455F00B92E7}"/>
              </a:ext>
            </a:extLst>
          </p:cNvPr>
          <p:cNvGrpSpPr/>
          <p:nvPr userDrawn="1"/>
        </p:nvGrpSpPr>
        <p:grpSpPr>
          <a:xfrm>
            <a:off x="0" y="670060"/>
            <a:ext cx="10287000" cy="6176873"/>
            <a:chOff x="0" y="670060"/>
            <a:chExt cx="12192000" cy="6176873"/>
          </a:xfrm>
        </p:grpSpPr>
        <p:grpSp>
          <p:nvGrpSpPr>
            <p:cNvPr id="18" name="Group 17">
              <a:extLst>
                <a:ext uri="{FF2B5EF4-FFF2-40B4-BE49-F238E27FC236}">
                  <a16:creationId xmlns:a16="http://schemas.microsoft.com/office/drawing/2014/main" id="{7E0500C7-6A2F-458F-80CE-D175CA170ABB}"/>
                </a:ext>
              </a:extLst>
            </p:cNvPr>
            <p:cNvGrpSpPr/>
            <p:nvPr/>
          </p:nvGrpSpPr>
          <p:grpSpPr>
            <a:xfrm>
              <a:off x="0" y="670060"/>
              <a:ext cx="12192000" cy="6176873"/>
              <a:chOff x="0" y="321061"/>
              <a:chExt cx="12125325" cy="6174989"/>
            </a:xfrm>
          </p:grpSpPr>
          <p:pic>
            <p:nvPicPr>
              <p:cNvPr id="20" name="Picture 19">
                <a:extLst>
                  <a:ext uri="{FF2B5EF4-FFF2-40B4-BE49-F238E27FC236}">
                    <a16:creationId xmlns:a16="http://schemas.microsoft.com/office/drawing/2014/main" id="{19C72CE8-3A18-43EC-BE35-09955C179D75}"/>
                  </a:ext>
                </a:extLst>
              </p:cNvPr>
              <p:cNvPicPr>
                <a:picLocks noChangeAspect="1"/>
              </p:cNvPicPr>
              <p:nvPr/>
            </p:nvPicPr>
            <p:blipFill rotWithShape="1">
              <a:blip r:embed="rId17"/>
              <a:srcRect r="547" b="658"/>
              <a:stretch/>
            </p:blipFill>
            <p:spPr>
              <a:xfrm>
                <a:off x="0" y="321061"/>
                <a:ext cx="12125325" cy="6174989"/>
              </a:xfrm>
              <a:prstGeom prst="rect">
                <a:avLst/>
              </a:prstGeom>
            </p:spPr>
          </p:pic>
          <p:sp>
            <p:nvSpPr>
              <p:cNvPr id="21" name="Rectangle 20">
                <a:extLst>
                  <a:ext uri="{FF2B5EF4-FFF2-40B4-BE49-F238E27FC236}">
                    <a16:creationId xmlns:a16="http://schemas.microsoft.com/office/drawing/2014/main" id="{E01C5A31-6A37-4960-B214-6DD74D531CFF}"/>
                  </a:ext>
                </a:extLst>
              </p:cNvPr>
              <p:cNvSpPr/>
              <p:nvPr/>
            </p:nvSpPr>
            <p:spPr>
              <a:xfrm>
                <a:off x="6381750" y="790575"/>
                <a:ext cx="5743575" cy="82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9" name="Rectangle 18">
              <a:extLst>
                <a:ext uri="{FF2B5EF4-FFF2-40B4-BE49-F238E27FC236}">
                  <a16:creationId xmlns:a16="http://schemas.microsoft.com/office/drawing/2014/main" id="{365E3E3F-D7DD-4257-82EF-882D6D5CE97A}"/>
                </a:ext>
              </a:extLst>
            </p:cNvPr>
            <p:cNvSpPr/>
            <p:nvPr/>
          </p:nvSpPr>
          <p:spPr>
            <a:xfrm>
              <a:off x="0" y="877094"/>
              <a:ext cx="12192000" cy="596983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Tree>
    <p:extLst>
      <p:ext uri="{BB962C8B-B14F-4D97-AF65-F5344CB8AC3E}">
        <p14:creationId xmlns:p14="http://schemas.microsoft.com/office/powerpoint/2010/main" val="5128361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50" r:id="rId13"/>
    <p:sldLayoutId id="2147483651" r:id="rId14"/>
    <p:sldLayoutId id="214748365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mailto:officemanager@bases.org.uk"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D9F53-C0AC-4014-8360-BCBEF3DB261A}"/>
              </a:ext>
            </a:extLst>
          </p:cNvPr>
          <p:cNvSpPr>
            <a:spLocks noGrp="1"/>
          </p:cNvSpPr>
          <p:nvPr/>
        </p:nvSpPr>
        <p:spPr bwMode="auto">
          <a:xfrm>
            <a:off x="330431" y="780190"/>
            <a:ext cx="9626138" cy="4986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r>
              <a:rPr lang="en-US" b="1" dirty="0">
                <a:solidFill>
                  <a:schemeClr val="accent1">
                    <a:lumMod val="75000"/>
                  </a:schemeClr>
                </a:solidFill>
                <a:latin typeface="+mn-lt"/>
                <a:ea typeface="Cambria Math" panose="02040503050406030204" pitchFamily="18" charset="0"/>
              </a:rPr>
              <a:t>BASES AGM 2018</a:t>
            </a:r>
          </a:p>
          <a:p>
            <a:endParaRPr lang="en-US" sz="1100" dirty="0">
              <a:solidFill>
                <a:schemeClr val="accent1">
                  <a:lumMod val="75000"/>
                </a:schemeClr>
              </a:solidFill>
              <a:latin typeface="Cambria Math" panose="02040503050406030204" pitchFamily="18" charset="0"/>
              <a:ea typeface="Cambria Math" panose="02040503050406030204" pitchFamily="18" charset="0"/>
            </a:endParaRPr>
          </a:p>
          <a:p>
            <a:r>
              <a:rPr lang="en-US" sz="3200" b="1" dirty="0">
                <a:solidFill>
                  <a:schemeClr val="tx1"/>
                </a:solidFill>
                <a:latin typeface="Cambria Math" panose="02040503050406030204" pitchFamily="18" charset="0"/>
                <a:ea typeface="Cambria Math" panose="02040503050406030204" pitchFamily="18" charset="0"/>
              </a:rPr>
              <a:t>Board Members (2017-18):</a:t>
            </a:r>
          </a:p>
          <a:p>
            <a:endParaRPr lang="en-US" sz="800" b="1" dirty="0">
              <a:solidFill>
                <a:schemeClr val="tx1"/>
              </a:solidFill>
              <a:latin typeface="Cambria Math" panose="02040503050406030204" pitchFamily="18" charset="0"/>
              <a:ea typeface="Cambria Math" panose="02040503050406030204" pitchFamily="18" charset="0"/>
            </a:endParaRPr>
          </a:p>
          <a:p>
            <a:pPr>
              <a:spcAft>
                <a:spcPts val="600"/>
              </a:spcAft>
            </a:pPr>
            <a:r>
              <a:rPr lang="en-US" sz="3200" b="1" dirty="0">
                <a:solidFill>
                  <a:schemeClr val="tx1"/>
                </a:solidFill>
                <a:latin typeface="Cambria Math" panose="02040503050406030204" pitchFamily="18" charset="0"/>
                <a:ea typeface="Cambria Math" panose="02040503050406030204" pitchFamily="18" charset="0"/>
              </a:rPr>
              <a:t>Chair</a:t>
            </a:r>
            <a:r>
              <a:rPr lang="en-US" sz="3200" dirty="0">
                <a:solidFill>
                  <a:schemeClr val="tx1"/>
                </a:solidFill>
                <a:latin typeface="Cambria Math" panose="02040503050406030204" pitchFamily="18" charset="0"/>
                <a:ea typeface="Cambria Math" panose="02040503050406030204" pitchFamily="18" charset="0"/>
              </a:rPr>
              <a:t>: Dr Keith Tolfrey FBASES</a:t>
            </a:r>
          </a:p>
          <a:p>
            <a:r>
              <a:rPr lang="en-US" sz="3200" b="1" dirty="0">
                <a:solidFill>
                  <a:schemeClr val="tx1"/>
                </a:solidFill>
                <a:latin typeface="Cambria Math" panose="02040503050406030204" pitchFamily="18" charset="0"/>
                <a:ea typeface="Cambria Math" panose="02040503050406030204" pitchFamily="18" charset="0"/>
              </a:rPr>
              <a:t>Chair Elect</a:t>
            </a:r>
            <a:r>
              <a:rPr lang="en-US" sz="3200" dirty="0">
                <a:solidFill>
                  <a:schemeClr val="tx1"/>
                </a:solidFill>
                <a:latin typeface="Cambria Math" panose="02040503050406030204" pitchFamily="18" charset="0"/>
                <a:ea typeface="Cambria Math" panose="02040503050406030204" pitchFamily="18" charset="0"/>
              </a:rPr>
              <a:t>: Prof Richard Tong FBASES</a:t>
            </a:r>
          </a:p>
          <a:p>
            <a:endParaRPr lang="en-US" sz="900" b="1" dirty="0">
              <a:solidFill>
                <a:schemeClr val="tx1"/>
              </a:solidFill>
              <a:latin typeface="Cambria Math" panose="02040503050406030204" pitchFamily="18" charset="0"/>
              <a:ea typeface="Cambria Math" panose="02040503050406030204" pitchFamily="18" charset="0"/>
            </a:endParaRPr>
          </a:p>
          <a:p>
            <a:r>
              <a:rPr lang="en-US" sz="3200" b="1" dirty="0">
                <a:solidFill>
                  <a:schemeClr val="tx1"/>
                </a:solidFill>
                <a:latin typeface="Cambria Math" panose="02040503050406030204" pitchFamily="18" charset="0"/>
                <a:ea typeface="Cambria Math" panose="02040503050406030204" pitchFamily="18" charset="0"/>
              </a:rPr>
              <a:t>Division Chairs</a:t>
            </a:r>
            <a:r>
              <a:rPr lang="en-US" sz="3200" dirty="0">
                <a:solidFill>
                  <a:schemeClr val="tx1"/>
                </a:solidFill>
                <a:latin typeface="Cambria Math" panose="02040503050406030204" pitchFamily="18" charset="0"/>
                <a:ea typeface="Cambria Math" panose="02040503050406030204" pitchFamily="18" charset="0"/>
              </a:rPr>
              <a:t>: Prof Michael Duncan FBASES,</a:t>
            </a:r>
          </a:p>
          <a:p>
            <a:r>
              <a:rPr lang="en-US" sz="3200" dirty="0">
                <a:solidFill>
                  <a:schemeClr val="tx1"/>
                </a:solidFill>
                <a:latin typeface="Cambria Math" panose="02040503050406030204" pitchFamily="18" charset="0"/>
                <a:ea typeface="Cambria Math" panose="02040503050406030204" pitchFamily="18" charset="0"/>
              </a:rPr>
              <a:t>Prof Chris Harwood FBASES, Adam Hawkey,</a:t>
            </a:r>
          </a:p>
          <a:p>
            <a:r>
              <a:rPr lang="en-US" sz="3200" dirty="0">
                <a:solidFill>
                  <a:schemeClr val="tx1"/>
                </a:solidFill>
                <a:latin typeface="Cambria Math" panose="02040503050406030204" pitchFamily="18" charset="0"/>
                <a:ea typeface="Cambria Math" panose="02040503050406030204" pitchFamily="18" charset="0"/>
              </a:rPr>
              <a:t>Dr Adam Grainger, Dr Mike Price FBASES</a:t>
            </a:r>
          </a:p>
          <a:p>
            <a:endParaRPr lang="en-US" sz="1000" dirty="0">
              <a:solidFill>
                <a:schemeClr val="tx1"/>
              </a:solidFill>
              <a:latin typeface="Cambria Math" panose="02040503050406030204" pitchFamily="18" charset="0"/>
              <a:ea typeface="Cambria Math" panose="02040503050406030204" pitchFamily="18" charset="0"/>
            </a:endParaRPr>
          </a:p>
          <a:p>
            <a:r>
              <a:rPr lang="en-US" sz="3200" b="1" dirty="0">
                <a:solidFill>
                  <a:schemeClr val="tx1"/>
                </a:solidFill>
                <a:latin typeface="Cambria Math" panose="02040503050406030204" pitchFamily="18" charset="0"/>
                <a:ea typeface="Cambria Math" panose="02040503050406030204" pitchFamily="18" charset="0"/>
              </a:rPr>
              <a:t>Non-Executive Directors</a:t>
            </a:r>
            <a:r>
              <a:rPr lang="en-US" sz="3200" dirty="0">
                <a:solidFill>
                  <a:schemeClr val="tx1"/>
                </a:solidFill>
                <a:latin typeface="Cambria Math" panose="02040503050406030204" pitchFamily="18" charset="0"/>
                <a:ea typeface="Cambria Math" panose="02040503050406030204" pitchFamily="18" charset="0"/>
              </a:rPr>
              <a:t>: Paul Scott, Ruth Brougham</a:t>
            </a:r>
          </a:p>
          <a:p>
            <a:endParaRPr lang="en-US" sz="1000" b="1" dirty="0">
              <a:solidFill>
                <a:schemeClr val="tx1"/>
              </a:solidFill>
              <a:latin typeface="Cambria Math" panose="02040503050406030204" pitchFamily="18" charset="0"/>
              <a:ea typeface="Cambria Math" panose="02040503050406030204" pitchFamily="18" charset="0"/>
            </a:endParaRPr>
          </a:p>
          <a:p>
            <a:r>
              <a:rPr lang="en-US" sz="3200" b="1" dirty="0">
                <a:solidFill>
                  <a:schemeClr val="tx1"/>
                </a:solidFill>
                <a:latin typeface="Cambria Math" panose="02040503050406030204" pitchFamily="18" charset="0"/>
                <a:ea typeface="Cambria Math" panose="02040503050406030204" pitchFamily="18" charset="0"/>
              </a:rPr>
              <a:t>Executive Director</a:t>
            </a:r>
            <a:r>
              <a:rPr lang="en-US" sz="3200" dirty="0">
                <a:solidFill>
                  <a:schemeClr val="tx1"/>
                </a:solidFill>
                <a:latin typeface="Cambria Math" panose="02040503050406030204" pitchFamily="18" charset="0"/>
                <a:ea typeface="Cambria Math" panose="02040503050406030204" pitchFamily="18" charset="0"/>
              </a:rPr>
              <a:t>: Tom Holden</a:t>
            </a:r>
            <a:endParaRPr lang="en-US" sz="3600" dirty="0">
              <a:solidFill>
                <a:schemeClr val="tx1"/>
              </a:solidFill>
              <a:latin typeface="Cambria Math" panose="02040503050406030204" pitchFamily="18" charset="0"/>
              <a:ea typeface="Cambria Math" panose="02040503050406030204" pitchFamily="18" charset="0"/>
            </a:endParaRPr>
          </a:p>
        </p:txBody>
      </p:sp>
      <p:pic>
        <p:nvPicPr>
          <p:cNvPr id="3" name="Picture 2">
            <a:extLst>
              <a:ext uri="{FF2B5EF4-FFF2-40B4-BE49-F238E27FC236}">
                <a16:creationId xmlns:a16="http://schemas.microsoft.com/office/drawing/2014/main" id="{7CEEA539-6FCA-4B6D-A768-EC7FB69898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03348" y="118499"/>
            <a:ext cx="1159371" cy="1234439"/>
          </a:xfrm>
          <a:prstGeom prst="rect">
            <a:avLst/>
          </a:prstGeom>
        </p:spPr>
      </p:pic>
    </p:spTree>
    <p:extLst>
      <p:ext uri="{BB962C8B-B14F-4D97-AF65-F5344CB8AC3E}">
        <p14:creationId xmlns:p14="http://schemas.microsoft.com/office/powerpoint/2010/main" val="3005786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7042D-CB12-46C6-8D11-32F91E2A8EDF}"/>
              </a:ext>
            </a:extLst>
          </p:cNvPr>
          <p:cNvSpPr>
            <a:spLocks noGrp="1"/>
          </p:cNvSpPr>
          <p:nvPr/>
        </p:nvSpPr>
        <p:spPr bwMode="auto">
          <a:xfrm>
            <a:off x="245314" y="181154"/>
            <a:ext cx="7749155" cy="75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algn="l"/>
            <a:r>
              <a:rPr lang="en-GB" sz="4000" dirty="0">
                <a:solidFill>
                  <a:schemeClr val="accent1">
                    <a:lumMod val="75000"/>
                  </a:schemeClr>
                </a:solidFill>
                <a:latin typeface="Cambria Math" panose="02040503050406030204" pitchFamily="18" charset="0"/>
                <a:ea typeface="Cambria Math" panose="02040503050406030204" pitchFamily="18" charset="0"/>
              </a:rPr>
              <a:t>Journal of Sports Sciences</a:t>
            </a:r>
            <a:endParaRPr lang="en-US" sz="4000" dirty="0">
              <a:solidFill>
                <a:schemeClr val="accent1">
                  <a:lumMod val="75000"/>
                </a:schemeClr>
              </a:solidFill>
              <a:latin typeface="Cambria Math" panose="02040503050406030204" pitchFamily="18" charset="0"/>
              <a:ea typeface="Cambria Math" panose="02040503050406030204" pitchFamily="18" charset="0"/>
            </a:endParaRPr>
          </a:p>
        </p:txBody>
      </p:sp>
      <p:sp>
        <p:nvSpPr>
          <p:cNvPr id="3" name="TextBox 2">
            <a:extLst>
              <a:ext uri="{FF2B5EF4-FFF2-40B4-BE49-F238E27FC236}">
                <a16:creationId xmlns:a16="http://schemas.microsoft.com/office/drawing/2014/main" id="{A53F6399-D3A6-401D-9E49-1C9D64E09FE0}"/>
              </a:ext>
            </a:extLst>
          </p:cNvPr>
          <p:cNvSpPr txBox="1"/>
          <p:nvPr/>
        </p:nvSpPr>
        <p:spPr>
          <a:xfrm>
            <a:off x="391886" y="1469159"/>
            <a:ext cx="9675844" cy="4349909"/>
          </a:xfrm>
          <a:prstGeom prst="rect">
            <a:avLst/>
          </a:prstGeom>
          <a:noFill/>
        </p:spPr>
        <p:txBody>
          <a:bodyPr wrap="square" rtlCol="0">
            <a:spAutoFit/>
          </a:bodyPr>
          <a:lstStyle/>
          <a:p>
            <a:pPr marL="285750" indent="-285750">
              <a:spcBef>
                <a:spcPts val="1600"/>
              </a:spcBef>
              <a:buFont typeface="Arial" panose="020B0604020202020204" pitchFamily="34" charset="0"/>
              <a:buChar char="•"/>
            </a:pPr>
            <a:r>
              <a:rPr lang="en-US" sz="3000" dirty="0">
                <a:latin typeface="Cambria Math" panose="02040503050406030204" pitchFamily="18" charset="0"/>
                <a:ea typeface="Cambria Math" panose="02040503050406030204" pitchFamily="18" charset="0"/>
              </a:rPr>
              <a:t>Editor-in-Chief: Prof Mark Williams FBASES</a:t>
            </a:r>
          </a:p>
          <a:p>
            <a:pPr marL="285750" indent="-285750">
              <a:spcBef>
                <a:spcPts val="1600"/>
              </a:spcBef>
              <a:buFont typeface="Arial" panose="020B0604020202020204" pitchFamily="34" charset="0"/>
              <a:buChar char="•"/>
            </a:pPr>
            <a:r>
              <a:rPr lang="en-US" sz="3000" dirty="0">
                <a:latin typeface="Cambria Math" panose="02040503050406030204" pitchFamily="18" charset="0"/>
                <a:ea typeface="Cambria Math" panose="02040503050406030204" pitchFamily="18" charset="0"/>
              </a:rPr>
              <a:t>Latest impact factor (IF) = 2.73 (vs. 2.54 in 2016)</a:t>
            </a:r>
          </a:p>
          <a:p>
            <a:pPr marL="285750" indent="-285750">
              <a:spcBef>
                <a:spcPts val="1600"/>
              </a:spcBef>
              <a:buFont typeface="Arial" panose="020B0604020202020204" pitchFamily="34" charset="0"/>
              <a:buChar char="•"/>
            </a:pPr>
            <a:r>
              <a:rPr lang="en-US" sz="3000" dirty="0">
                <a:latin typeface="Cambria Math" panose="02040503050406030204" pitchFamily="18" charset="0"/>
                <a:ea typeface="Cambria Math" panose="02040503050406030204" pitchFamily="18" charset="0"/>
              </a:rPr>
              <a:t>Ranked 19 out of 81 sports-related journals</a:t>
            </a:r>
          </a:p>
          <a:p>
            <a:pPr marL="285750" indent="-285750">
              <a:spcBef>
                <a:spcPts val="1600"/>
              </a:spcBef>
              <a:buFont typeface="Arial" panose="020B0604020202020204" pitchFamily="34" charset="0"/>
              <a:buChar char="•"/>
            </a:pPr>
            <a:r>
              <a:rPr lang="en-US" sz="3000" dirty="0">
                <a:latin typeface="Cambria Math" panose="02040503050406030204" pitchFamily="18" charset="0"/>
                <a:ea typeface="Cambria Math" panose="02040503050406030204" pitchFamily="18" charset="0"/>
              </a:rPr>
              <a:t>1,827 papers submitted in 2017 (+28% vs 2016)</a:t>
            </a:r>
          </a:p>
          <a:p>
            <a:pPr marL="285750" indent="-285750">
              <a:spcBef>
                <a:spcPts val="1600"/>
              </a:spcBef>
              <a:buFont typeface="Arial" panose="020B0604020202020204" pitchFamily="34" charset="0"/>
              <a:buChar char="•"/>
            </a:pPr>
            <a:r>
              <a:rPr lang="en-US" sz="3000" dirty="0">
                <a:latin typeface="Cambria Math" panose="02040503050406030204" pitchFamily="18" charset="0"/>
                <a:ea typeface="Cambria Math" panose="02040503050406030204" pitchFamily="18" charset="0"/>
              </a:rPr>
              <a:t>9% of submissions accepted for publication</a:t>
            </a:r>
          </a:p>
          <a:p>
            <a:pPr marL="285750" indent="-285750">
              <a:spcBef>
                <a:spcPts val="1600"/>
              </a:spcBef>
              <a:buFont typeface="Arial" panose="020B0604020202020204" pitchFamily="34" charset="0"/>
              <a:buChar char="•"/>
            </a:pPr>
            <a:r>
              <a:rPr lang="en-US" sz="3000" dirty="0">
                <a:latin typeface="Cambria Math" panose="02040503050406030204" pitchFamily="18" charset="0"/>
                <a:ea typeface="Cambria Math" panose="02040503050406030204" pitchFamily="18" charset="0"/>
              </a:rPr>
              <a:t>Changes to structure of Editorial and Advisory Boards have been largely successful</a:t>
            </a:r>
          </a:p>
        </p:txBody>
      </p:sp>
    </p:spTree>
    <p:extLst>
      <p:ext uri="{BB962C8B-B14F-4D97-AF65-F5344CB8AC3E}">
        <p14:creationId xmlns:p14="http://schemas.microsoft.com/office/powerpoint/2010/main" val="27790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6417D-A68D-4FE0-9831-8AA8C48F2518}"/>
              </a:ext>
            </a:extLst>
          </p:cNvPr>
          <p:cNvSpPr>
            <a:spLocks noGrp="1"/>
          </p:cNvSpPr>
          <p:nvPr>
            <p:ph type="title"/>
          </p:nvPr>
        </p:nvSpPr>
        <p:spPr/>
        <p:txBody>
          <a:bodyPr/>
          <a:lstStyle/>
          <a:p>
            <a:r>
              <a:rPr lang="en-GB" dirty="0">
                <a:solidFill>
                  <a:schemeClr val="accent1">
                    <a:lumMod val="75000"/>
                  </a:schemeClr>
                </a:solidFill>
                <a:latin typeface="Cambria Math" panose="02040503050406030204" pitchFamily="18" charset="0"/>
                <a:ea typeface="Cambria Math" panose="02040503050406030204" pitchFamily="18" charset="0"/>
              </a:rPr>
              <a:t>HCPC Update for SEPAR Route</a:t>
            </a:r>
            <a:br>
              <a:rPr lang="en-US" dirty="0">
                <a:solidFill>
                  <a:schemeClr val="accent1">
                    <a:lumMod val="75000"/>
                  </a:schemeClr>
                </a:solidFill>
                <a:latin typeface="Cambria Math" panose="02040503050406030204" pitchFamily="18" charset="0"/>
                <a:ea typeface="Cambria Math" panose="02040503050406030204" pitchFamily="18" charset="0"/>
              </a:rPr>
            </a:br>
            <a:endParaRPr lang="en-GB" dirty="0"/>
          </a:p>
        </p:txBody>
      </p:sp>
      <p:sp>
        <p:nvSpPr>
          <p:cNvPr id="3" name="Content Placeholder 2">
            <a:extLst>
              <a:ext uri="{FF2B5EF4-FFF2-40B4-BE49-F238E27FC236}">
                <a16:creationId xmlns:a16="http://schemas.microsoft.com/office/drawing/2014/main" id="{42090539-7207-4137-B2C9-0248D7EBCE25}"/>
              </a:ext>
            </a:extLst>
          </p:cNvPr>
          <p:cNvSpPr>
            <a:spLocks noGrp="1"/>
          </p:cNvSpPr>
          <p:nvPr>
            <p:ph idx="1"/>
          </p:nvPr>
        </p:nvSpPr>
        <p:spPr/>
        <p:txBody>
          <a:bodyPr/>
          <a:lstStyle/>
          <a:p>
            <a:pPr marL="0" indent="0">
              <a:buNone/>
            </a:pPr>
            <a:r>
              <a:rPr lang="en-GB" sz="2000" dirty="0"/>
              <a:t>The Psychology Division welcomed a panel representing the Health and Care Professions Council (HCPC) on 14/15 November for the 'Sport and Exercise Psychology Accreditation Route' (SEPAR) approval event. Following two days of meetings with the programme team, potential learners, potential practice educators/supervisors, and, potential placement hosts/end users.</a:t>
            </a:r>
            <a:br>
              <a:rPr lang="en-GB" dirty="0"/>
            </a:br>
            <a:br>
              <a:rPr lang="en-GB" dirty="0"/>
            </a:br>
            <a:r>
              <a:rPr lang="en-GB" sz="2000" dirty="0"/>
              <a:t>The HCPC decision was to approve the route, albeit with some minor conditions. </a:t>
            </a:r>
            <a:br>
              <a:rPr lang="en-GB" sz="2000" dirty="0"/>
            </a:br>
            <a:br>
              <a:rPr lang="en-GB" sz="2000" dirty="0"/>
            </a:br>
            <a:r>
              <a:rPr lang="en-GB" sz="2000" dirty="0"/>
              <a:t>The conditions are to be confirmed within the visit letter that BASES will receive in the next 28 days. Once the conditions have been addressed, the approval will need to be confirmed at the HCPC Education Committee meeting; the dates of which are to be confirmed</a:t>
            </a:r>
            <a:r>
              <a:rPr lang="en-GB" sz="2000"/>
              <a:t>. </a:t>
            </a:r>
            <a:br>
              <a:rPr lang="en-GB" sz="2000"/>
            </a:br>
            <a:br>
              <a:rPr lang="en-GB" sz="2000"/>
            </a:br>
            <a:r>
              <a:rPr lang="en-GB" sz="2000"/>
              <a:t>Once </a:t>
            </a:r>
            <a:r>
              <a:rPr lang="en-GB" sz="2000" dirty="0"/>
              <a:t>approval is granted in full, BASES will then be able to confirm the process for rolling out the SEPAR and time frame for applications.</a:t>
            </a:r>
            <a:br>
              <a:rPr lang="en-GB" sz="2400" dirty="0"/>
            </a:br>
            <a:br>
              <a:rPr lang="en-GB" dirty="0"/>
            </a:br>
            <a:endParaRPr lang="en-GB" dirty="0"/>
          </a:p>
        </p:txBody>
      </p:sp>
    </p:spTree>
    <p:extLst>
      <p:ext uri="{BB962C8B-B14F-4D97-AF65-F5344CB8AC3E}">
        <p14:creationId xmlns:p14="http://schemas.microsoft.com/office/powerpoint/2010/main" val="491327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67C73-3694-41CE-A5E3-942F8171AB87}"/>
              </a:ext>
            </a:extLst>
          </p:cNvPr>
          <p:cNvSpPr>
            <a:spLocks noGrp="1"/>
          </p:cNvSpPr>
          <p:nvPr/>
        </p:nvSpPr>
        <p:spPr bwMode="auto">
          <a:xfrm>
            <a:off x="245314" y="181154"/>
            <a:ext cx="7749155" cy="75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algn="l"/>
            <a:r>
              <a:rPr lang="en-GB" sz="4000" dirty="0">
                <a:solidFill>
                  <a:schemeClr val="accent1">
                    <a:lumMod val="75000"/>
                  </a:schemeClr>
                </a:solidFill>
                <a:latin typeface="Cambria Math" panose="02040503050406030204" pitchFamily="18" charset="0"/>
                <a:ea typeface="Cambria Math" panose="02040503050406030204" pitchFamily="18" charset="0"/>
              </a:rPr>
              <a:t>BASES Publications</a:t>
            </a:r>
            <a:endParaRPr lang="en-US" sz="4000" dirty="0">
              <a:solidFill>
                <a:schemeClr val="accent1">
                  <a:lumMod val="75000"/>
                </a:schemeClr>
              </a:solidFill>
              <a:latin typeface="Cambria Math" panose="02040503050406030204" pitchFamily="18" charset="0"/>
              <a:ea typeface="Cambria Math" panose="02040503050406030204" pitchFamily="18" charset="0"/>
            </a:endParaRPr>
          </a:p>
        </p:txBody>
      </p:sp>
      <p:sp>
        <p:nvSpPr>
          <p:cNvPr id="3" name="TextBox 2">
            <a:extLst>
              <a:ext uri="{FF2B5EF4-FFF2-40B4-BE49-F238E27FC236}">
                <a16:creationId xmlns:a16="http://schemas.microsoft.com/office/drawing/2014/main" id="{F179CF9C-D524-4A17-823B-C7A150BD9B4E}"/>
              </a:ext>
            </a:extLst>
          </p:cNvPr>
          <p:cNvSpPr txBox="1"/>
          <p:nvPr/>
        </p:nvSpPr>
        <p:spPr>
          <a:xfrm>
            <a:off x="378205" y="1472135"/>
            <a:ext cx="9586887" cy="5078313"/>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800" dirty="0">
                <a:latin typeface="Cambria Math" panose="02040503050406030204" pitchFamily="18" charset="0"/>
                <a:ea typeface="Cambria Math" panose="02040503050406030204" pitchFamily="18" charset="0"/>
              </a:rPr>
              <a:t>3 new BASES Expert Statements have been published in the last 12 months:</a:t>
            </a:r>
          </a:p>
          <a:p>
            <a:pPr marL="800100" lvl="1" indent="-342900">
              <a:spcBef>
                <a:spcPts val="800"/>
              </a:spcBef>
              <a:buFont typeface="Wingdings" panose="05000000000000000000" pitchFamily="2" charset="2"/>
              <a:buChar char="Ø"/>
            </a:pPr>
            <a:r>
              <a:rPr lang="en-GB" sz="2000" dirty="0">
                <a:latin typeface="Cambria Math" panose="02040503050406030204" pitchFamily="18" charset="0"/>
                <a:ea typeface="Cambria Math" panose="02040503050406030204" pitchFamily="18" charset="0"/>
              </a:rPr>
              <a:t>BASES Expert Statement on the Process and Outcomes of Developing Exercise Guidelines for Adults with Spinal Cord Injury - </a:t>
            </a:r>
            <a:r>
              <a:rPr lang="en-GB" sz="1900" i="1" dirty="0">
                <a:latin typeface="Cambria Math" panose="02040503050406030204" pitchFamily="18" charset="0"/>
                <a:ea typeface="Cambria Math" panose="02040503050406030204" pitchFamily="18" charset="0"/>
              </a:rPr>
              <a:t>Prof Vicky </a:t>
            </a:r>
            <a:r>
              <a:rPr lang="en-GB" sz="1900" i="1" dirty="0" err="1">
                <a:latin typeface="Cambria Math" panose="02040503050406030204" pitchFamily="18" charset="0"/>
                <a:ea typeface="Cambria Math" panose="02040503050406030204" pitchFamily="18" charset="0"/>
              </a:rPr>
              <a:t>Goosey</a:t>
            </a:r>
            <a:r>
              <a:rPr lang="en-GB" sz="1900" i="1" dirty="0">
                <a:latin typeface="Cambria Math" panose="02040503050406030204" pitchFamily="18" charset="0"/>
                <a:ea typeface="Cambria Math" panose="02040503050406030204" pitchFamily="18" charset="0"/>
              </a:rPr>
              <a:t>-Tolfrey FBASES, Dr Jan van der Scheer, Dr Kristen Clements, Prof Jan </a:t>
            </a:r>
            <a:r>
              <a:rPr lang="en-GB" sz="1900" i="1" dirty="0" err="1">
                <a:latin typeface="Cambria Math" panose="02040503050406030204" pitchFamily="18" charset="0"/>
                <a:ea typeface="Cambria Math" panose="02040503050406030204" pitchFamily="18" charset="0"/>
              </a:rPr>
              <a:t>Lexell</a:t>
            </a:r>
            <a:r>
              <a:rPr lang="en-GB" sz="1900" i="1" dirty="0">
                <a:latin typeface="Cambria Math" panose="02040503050406030204" pitchFamily="18" charset="0"/>
                <a:ea typeface="Cambria Math" panose="02040503050406030204" pitchFamily="18" charset="0"/>
              </a:rPr>
              <a:t> and Prof Kathleen </a:t>
            </a:r>
            <a:r>
              <a:rPr lang="en-GB" sz="1900" i="1" dirty="0" err="1">
                <a:latin typeface="Cambria Math" panose="02040503050406030204" pitchFamily="18" charset="0"/>
                <a:ea typeface="Cambria Math" panose="02040503050406030204" pitchFamily="18" charset="0"/>
              </a:rPr>
              <a:t>Ginis</a:t>
            </a:r>
            <a:endParaRPr lang="en-GB" sz="1900" i="1" dirty="0">
              <a:latin typeface="Cambria Math" panose="02040503050406030204" pitchFamily="18" charset="0"/>
              <a:ea typeface="Cambria Math" panose="02040503050406030204" pitchFamily="18" charset="0"/>
            </a:endParaRPr>
          </a:p>
          <a:p>
            <a:pPr marL="800100" lvl="1" indent="-342900">
              <a:spcBef>
                <a:spcPts val="800"/>
              </a:spcBef>
              <a:buFont typeface="Wingdings" panose="05000000000000000000" pitchFamily="2" charset="2"/>
              <a:buChar char="Ø"/>
            </a:pPr>
            <a:r>
              <a:rPr lang="en-GB" sz="2000" dirty="0">
                <a:latin typeface="Cambria Math" panose="02040503050406030204" pitchFamily="18" charset="0"/>
                <a:ea typeface="Cambria Math" panose="02040503050406030204" pitchFamily="18" charset="0"/>
              </a:rPr>
              <a:t>BASES Expert Statement on Exercise Training for People with Intermittent Claudication due to Peripheral Arterial Disease - </a:t>
            </a:r>
            <a:r>
              <a:rPr lang="en-GB" sz="1900" i="1" dirty="0">
                <a:latin typeface="Cambria Math" panose="02040503050406030204" pitchFamily="18" charset="0"/>
                <a:ea typeface="Cambria Math" panose="02040503050406030204" pitchFamily="18" charset="0"/>
              </a:rPr>
              <a:t>Dr Garry Tew, Dr Amy Harwood, Prof Lee Ingle, Prof Ian </a:t>
            </a:r>
            <a:r>
              <a:rPr lang="en-GB" sz="1900" i="1" dirty="0" err="1">
                <a:latin typeface="Cambria Math" panose="02040503050406030204" pitchFamily="18" charset="0"/>
                <a:ea typeface="Cambria Math" panose="02040503050406030204" pitchFamily="18" charset="0"/>
              </a:rPr>
              <a:t>Chetter</a:t>
            </a:r>
            <a:r>
              <a:rPr lang="en-GB" sz="1900" i="1" dirty="0">
                <a:latin typeface="Cambria Math" panose="02040503050406030204" pitchFamily="18" charset="0"/>
                <a:ea typeface="Cambria Math" panose="02040503050406030204" pitchFamily="18" charset="0"/>
              </a:rPr>
              <a:t> and Prof Patrick Doherty</a:t>
            </a:r>
          </a:p>
          <a:p>
            <a:pPr marL="800100" lvl="1" indent="-342900">
              <a:spcBef>
                <a:spcPts val="800"/>
              </a:spcBef>
              <a:buFont typeface="Wingdings" panose="05000000000000000000" pitchFamily="2" charset="2"/>
              <a:buChar char="Ø"/>
            </a:pPr>
            <a:r>
              <a:rPr lang="en-GB" sz="2000" dirty="0">
                <a:latin typeface="Cambria Math" panose="02040503050406030204" pitchFamily="18" charset="0"/>
                <a:ea typeface="Cambria Math" panose="02040503050406030204" pitchFamily="18" charset="0"/>
              </a:rPr>
              <a:t>The BASES Expert Statement on The Role of Breakfast-Physical Activity Interactions for Energy Balance and Metabolic Health - </a:t>
            </a:r>
            <a:r>
              <a:rPr lang="en-GB" sz="1900" i="1" dirty="0">
                <a:latin typeface="Cambria Math" panose="02040503050406030204" pitchFamily="18" charset="0"/>
                <a:ea typeface="Cambria Math" panose="02040503050406030204" pitchFamily="18" charset="0"/>
              </a:rPr>
              <a:t>Dr Javier Gonzalez, Prof Emma Stevenson, Dr Lewis James, Dr James Betts and Dr David Clayton</a:t>
            </a:r>
          </a:p>
          <a:p>
            <a:pPr marL="342900" indent="-342900">
              <a:spcBef>
                <a:spcPts val="1200"/>
              </a:spcBef>
              <a:buFont typeface="Arial" panose="020B0604020202020204" pitchFamily="34" charset="0"/>
              <a:buChar char="•"/>
            </a:pPr>
            <a:r>
              <a:rPr lang="en-GB" sz="2800" dirty="0">
                <a:latin typeface="Cambria Math" panose="02040503050406030204" pitchFamily="18" charset="0"/>
                <a:ea typeface="Cambria Math" panose="02040503050406030204" pitchFamily="18" charset="0"/>
              </a:rPr>
              <a:t>New BASES career guide - </a:t>
            </a:r>
            <a:r>
              <a:rPr lang="en-GB" sz="2800" i="1" dirty="0">
                <a:latin typeface="Cambria Math" panose="02040503050406030204" pitchFamily="18" charset="0"/>
                <a:ea typeface="Cambria Math" panose="02040503050406030204" pitchFamily="18" charset="0"/>
              </a:rPr>
              <a:t>A Guide to Careers in Sport and Exercise Science</a:t>
            </a:r>
            <a:r>
              <a:rPr lang="en-GB" sz="2800" dirty="0">
                <a:latin typeface="Cambria Math" panose="02040503050406030204" pitchFamily="18" charset="0"/>
                <a:ea typeface="Cambria Math" panose="02040503050406030204" pitchFamily="18" charset="0"/>
              </a:rPr>
              <a:t> - published in September 2018</a:t>
            </a:r>
            <a:endParaRPr lang="en-US" sz="2800" i="1"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855933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67C73-3694-41CE-A5E3-942F8171AB87}"/>
              </a:ext>
            </a:extLst>
          </p:cNvPr>
          <p:cNvSpPr>
            <a:spLocks noGrp="1"/>
          </p:cNvSpPr>
          <p:nvPr/>
        </p:nvSpPr>
        <p:spPr bwMode="auto">
          <a:xfrm>
            <a:off x="245314" y="181154"/>
            <a:ext cx="7749155" cy="75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algn="l"/>
            <a:r>
              <a:rPr lang="en-GB" sz="4000" dirty="0">
                <a:solidFill>
                  <a:schemeClr val="accent1">
                    <a:lumMod val="75000"/>
                  </a:schemeClr>
                </a:solidFill>
                <a:latin typeface="Cambria Math" panose="02040503050406030204" pitchFamily="18" charset="0"/>
                <a:ea typeface="Cambria Math" panose="02040503050406030204" pitchFamily="18" charset="0"/>
              </a:rPr>
              <a:t>Financial Statements 2017-18</a:t>
            </a:r>
            <a:endParaRPr lang="en-US" sz="4000" dirty="0">
              <a:solidFill>
                <a:schemeClr val="accent1">
                  <a:lumMod val="75000"/>
                </a:schemeClr>
              </a:solidFill>
              <a:latin typeface="Cambria Math" panose="02040503050406030204" pitchFamily="18" charset="0"/>
              <a:ea typeface="Cambria Math" panose="02040503050406030204" pitchFamily="18" charset="0"/>
            </a:endParaRPr>
          </a:p>
        </p:txBody>
      </p:sp>
      <p:sp>
        <p:nvSpPr>
          <p:cNvPr id="3" name="TextBox 2">
            <a:extLst>
              <a:ext uri="{FF2B5EF4-FFF2-40B4-BE49-F238E27FC236}">
                <a16:creationId xmlns:a16="http://schemas.microsoft.com/office/drawing/2014/main" id="{8D3FB2B7-C5C6-410A-B189-DCE13827DC15}"/>
              </a:ext>
            </a:extLst>
          </p:cNvPr>
          <p:cNvSpPr txBox="1"/>
          <p:nvPr/>
        </p:nvSpPr>
        <p:spPr>
          <a:xfrm>
            <a:off x="352948" y="1439594"/>
            <a:ext cx="9581103" cy="1877437"/>
          </a:xfrm>
          <a:prstGeom prst="rect">
            <a:avLst/>
          </a:prstGeom>
          <a:noFill/>
        </p:spPr>
        <p:txBody>
          <a:bodyPr wrap="square" rtlCol="0">
            <a:spAutoFit/>
          </a:bodyPr>
          <a:lstStyle/>
          <a:p>
            <a:pPr marL="285750" indent="-285750">
              <a:spcBef>
                <a:spcPts val="1000"/>
              </a:spcBef>
              <a:buFont typeface="Arial" panose="020B0604020202020204" pitchFamily="34" charset="0"/>
              <a:buChar char="•"/>
            </a:pPr>
            <a:r>
              <a:rPr lang="en-US" sz="3200" dirty="0">
                <a:latin typeface="Cambria Math" panose="02040503050406030204" pitchFamily="18" charset="0"/>
                <a:ea typeface="Cambria Math" panose="02040503050406030204" pitchFamily="18" charset="0"/>
              </a:rPr>
              <a:t>End of financial year 2017-2018 (to 31 March 2018)</a:t>
            </a:r>
          </a:p>
          <a:p>
            <a:pPr marL="285750" indent="-285750">
              <a:spcBef>
                <a:spcPts val="1000"/>
              </a:spcBef>
              <a:buFont typeface="Arial" panose="020B0604020202020204" pitchFamily="34" charset="0"/>
              <a:buChar char="•"/>
            </a:pPr>
            <a:r>
              <a:rPr lang="en-US" sz="3200" dirty="0">
                <a:latin typeface="Cambria Math" panose="02040503050406030204" pitchFamily="18" charset="0"/>
                <a:ea typeface="Cambria Math" panose="02040503050406030204" pitchFamily="18" charset="0"/>
              </a:rPr>
              <a:t>Surplus/(Deficit) for the year 			= (£29,410)</a:t>
            </a:r>
          </a:p>
          <a:p>
            <a:pPr marL="285750" indent="-285750">
              <a:spcBef>
                <a:spcPts val="1000"/>
              </a:spcBef>
              <a:buFont typeface="Arial" panose="020B0604020202020204" pitchFamily="34" charset="0"/>
              <a:buChar char="•"/>
            </a:pPr>
            <a:r>
              <a:rPr lang="en-US" sz="3200" dirty="0">
                <a:latin typeface="Cambria Math" panose="02040503050406030204" pitchFamily="18" charset="0"/>
                <a:ea typeface="Cambria Math" panose="02040503050406030204" pitchFamily="18" charset="0"/>
              </a:rPr>
              <a:t>Total reserves									= </a:t>
            </a:r>
            <a:r>
              <a:rPr lang="en-US" sz="3200" b="1" dirty="0">
                <a:latin typeface="Cambria Math" panose="02040503050406030204" pitchFamily="18" charset="0"/>
                <a:ea typeface="Cambria Math" panose="02040503050406030204" pitchFamily="18" charset="0"/>
              </a:rPr>
              <a:t>£317,560</a:t>
            </a:r>
          </a:p>
        </p:txBody>
      </p:sp>
      <p:sp>
        <p:nvSpPr>
          <p:cNvPr id="4" name="TextBox 3">
            <a:extLst>
              <a:ext uri="{FF2B5EF4-FFF2-40B4-BE49-F238E27FC236}">
                <a16:creationId xmlns:a16="http://schemas.microsoft.com/office/drawing/2014/main" id="{4EDE81A2-AA36-4FF0-B2B9-3D81EE8B4649}"/>
              </a:ext>
            </a:extLst>
          </p:cNvPr>
          <p:cNvSpPr txBox="1"/>
          <p:nvPr/>
        </p:nvSpPr>
        <p:spPr>
          <a:xfrm>
            <a:off x="352948" y="3470262"/>
            <a:ext cx="9590433" cy="3077766"/>
          </a:xfrm>
          <a:prstGeom prst="rect">
            <a:avLst/>
          </a:prstGeom>
          <a:noFill/>
        </p:spPr>
        <p:txBody>
          <a:bodyPr wrap="square" rtlCol="0">
            <a:spAutoFit/>
          </a:bodyPr>
          <a:lstStyle/>
          <a:p>
            <a:pPr>
              <a:spcBef>
                <a:spcPts val="1200"/>
              </a:spcBef>
            </a:pPr>
            <a:r>
              <a:rPr lang="en-US" sz="2400" b="1" u="sng" dirty="0">
                <a:latin typeface="Cambria Math" panose="02040503050406030204" pitchFamily="18" charset="0"/>
                <a:ea typeface="Cambria Math" panose="02040503050406030204" pitchFamily="18" charset="0"/>
              </a:rPr>
              <a:t>Notes to Financial Statements</a:t>
            </a:r>
          </a:p>
          <a:p>
            <a:pPr marL="342900" indent="-342900">
              <a:spcBef>
                <a:spcPts val="1200"/>
              </a:spcBef>
              <a:buFont typeface="Arial" panose="020B0604020202020204" pitchFamily="34" charset="0"/>
              <a:buChar char="•"/>
            </a:pPr>
            <a:r>
              <a:rPr lang="en-GB" sz="2000" dirty="0">
                <a:latin typeface="Cambria Math" panose="02040503050406030204" pitchFamily="18" charset="0"/>
                <a:ea typeface="Cambria Math" panose="02040503050406030204" pitchFamily="18" charset="0"/>
              </a:rPr>
              <a:t>As a not-for-profit organisation, BASES operates on the basis that surplus reserves should be re-invested to support the activities of the Association. </a:t>
            </a:r>
          </a:p>
          <a:p>
            <a:pPr marL="342900" indent="-342900">
              <a:spcBef>
                <a:spcPts val="1200"/>
              </a:spcBef>
              <a:buFont typeface="Arial" panose="020B0604020202020204" pitchFamily="34" charset="0"/>
              <a:buChar char="•"/>
            </a:pPr>
            <a:r>
              <a:rPr lang="en-GB" sz="2000" dirty="0">
                <a:latin typeface="Cambria Math" panose="02040503050406030204" pitchFamily="18" charset="0"/>
                <a:ea typeface="Cambria Math" panose="02040503050406030204" pitchFamily="18" charset="0"/>
              </a:rPr>
              <a:t>In 2017-18, investments have been made into BASES communications and IT infrastructure; and towards preparation for an application to HCPC for a BASES psychology accreditation route. </a:t>
            </a:r>
          </a:p>
          <a:p>
            <a:pPr marL="342900" indent="-342900">
              <a:spcBef>
                <a:spcPts val="1200"/>
              </a:spcBef>
              <a:buFont typeface="Arial" panose="020B0604020202020204" pitchFamily="34" charset="0"/>
              <a:buChar char="•"/>
            </a:pPr>
            <a:r>
              <a:rPr lang="en-GB" sz="2000" dirty="0">
                <a:latin typeface="Cambria Math" panose="02040503050406030204" pitchFamily="18" charset="0"/>
                <a:ea typeface="Cambria Math" panose="02040503050406030204" pitchFamily="18" charset="0"/>
              </a:rPr>
              <a:t>Further investment is planned for 2018-19, as the Association seeks to build capabilities and develop new opportunities and benefits for members.</a:t>
            </a:r>
            <a:endParaRPr lang="en-US" sz="20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803098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67C73-3694-41CE-A5E3-942F8171AB87}"/>
              </a:ext>
            </a:extLst>
          </p:cNvPr>
          <p:cNvSpPr>
            <a:spLocks noGrp="1"/>
          </p:cNvSpPr>
          <p:nvPr/>
        </p:nvSpPr>
        <p:spPr bwMode="auto">
          <a:xfrm>
            <a:off x="245314" y="181154"/>
            <a:ext cx="7749155" cy="75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algn="l"/>
            <a:r>
              <a:rPr lang="en-GB" sz="4000" dirty="0">
                <a:solidFill>
                  <a:schemeClr val="accent1">
                    <a:lumMod val="75000"/>
                  </a:schemeClr>
                </a:solidFill>
                <a:latin typeface="Cambria Math" panose="02040503050406030204" pitchFamily="18" charset="0"/>
                <a:ea typeface="Cambria Math" panose="02040503050406030204" pitchFamily="18" charset="0"/>
              </a:rPr>
              <a:t>BASES Chair</a:t>
            </a:r>
            <a:endParaRPr lang="en-US" sz="4000" dirty="0">
              <a:solidFill>
                <a:schemeClr val="accent1">
                  <a:lumMod val="75000"/>
                </a:schemeClr>
              </a:solidFill>
              <a:latin typeface="Cambria Math" panose="02040503050406030204" pitchFamily="18" charset="0"/>
              <a:ea typeface="Cambria Math" panose="02040503050406030204" pitchFamily="18" charset="0"/>
            </a:endParaRPr>
          </a:p>
        </p:txBody>
      </p:sp>
      <p:sp>
        <p:nvSpPr>
          <p:cNvPr id="3" name="TextBox 2">
            <a:extLst>
              <a:ext uri="{FF2B5EF4-FFF2-40B4-BE49-F238E27FC236}">
                <a16:creationId xmlns:a16="http://schemas.microsoft.com/office/drawing/2014/main" id="{0E03A901-19DC-4A0A-A848-939A592C8110}"/>
              </a:ext>
            </a:extLst>
          </p:cNvPr>
          <p:cNvSpPr txBox="1"/>
          <p:nvPr/>
        </p:nvSpPr>
        <p:spPr>
          <a:xfrm>
            <a:off x="359856" y="1439073"/>
            <a:ext cx="9567288" cy="4862870"/>
          </a:xfrm>
          <a:prstGeom prst="rect">
            <a:avLst/>
          </a:prstGeom>
          <a:noFill/>
        </p:spPr>
        <p:txBody>
          <a:bodyPr wrap="square" rtlCol="0">
            <a:spAutoFit/>
          </a:bodyPr>
          <a:lstStyle/>
          <a:p>
            <a:pPr>
              <a:spcBef>
                <a:spcPts val="1800"/>
              </a:spcBef>
            </a:pPr>
            <a:r>
              <a:rPr lang="en-US" sz="2800" b="1" dirty="0">
                <a:latin typeface="Cambria Math" panose="02040503050406030204" pitchFamily="18" charset="0"/>
                <a:ea typeface="Cambria Math" panose="02040503050406030204" pitchFamily="18" charset="0"/>
              </a:rPr>
              <a:t>Professor Richard Tong FBASES </a:t>
            </a:r>
            <a:r>
              <a:rPr lang="en-US" sz="2800" dirty="0">
                <a:latin typeface="Cambria Math" panose="02040503050406030204" pitchFamily="18" charset="0"/>
                <a:ea typeface="Cambria Math" panose="02040503050406030204" pitchFamily="18" charset="0"/>
              </a:rPr>
              <a:t>has now commenced his three-year term as Chair of the Association, which will run until November 2021.</a:t>
            </a:r>
          </a:p>
          <a:p>
            <a:pPr>
              <a:spcBef>
                <a:spcPts val="1800"/>
              </a:spcBef>
            </a:pPr>
            <a:r>
              <a:rPr lang="en-US" sz="2800" b="1" dirty="0">
                <a:latin typeface="Cambria Math" panose="02040503050406030204" pitchFamily="18" charset="0"/>
                <a:ea typeface="Cambria Math" panose="02040503050406030204" pitchFamily="18" charset="0"/>
              </a:rPr>
              <a:t>Dr Keith Tolfrey FBASES </a:t>
            </a:r>
            <a:r>
              <a:rPr lang="en-US" sz="2800" dirty="0">
                <a:latin typeface="Cambria Math" panose="02040503050406030204" pitchFamily="18" charset="0"/>
                <a:ea typeface="Cambria Math" panose="02040503050406030204" pitchFamily="18" charset="0"/>
              </a:rPr>
              <a:t>has stepped down upon the completion of his three-year term as Chair and a total of eight years serving on the BASES Board.</a:t>
            </a:r>
          </a:p>
          <a:p>
            <a:pPr>
              <a:spcBef>
                <a:spcPts val="1800"/>
              </a:spcBef>
            </a:pPr>
            <a:r>
              <a:rPr lang="en-US" sz="2800" dirty="0">
                <a:latin typeface="Cambria Math" panose="02040503050406030204" pitchFamily="18" charset="0"/>
                <a:ea typeface="Cambria Math" panose="02040503050406030204" pitchFamily="18" charset="0"/>
              </a:rPr>
              <a:t>On behalf of the Association, the Board would like to express its gratitude to Dr Tolfrey for his significant contribution to BASES and acknowledge his achievements in growing and developing the Association during his time on the Board.</a:t>
            </a:r>
          </a:p>
        </p:txBody>
      </p:sp>
    </p:spTree>
    <p:extLst>
      <p:ext uri="{BB962C8B-B14F-4D97-AF65-F5344CB8AC3E}">
        <p14:creationId xmlns:p14="http://schemas.microsoft.com/office/powerpoint/2010/main" val="2557545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F8D18-FF16-4831-B07C-B509887B4806}"/>
              </a:ext>
            </a:extLst>
          </p:cNvPr>
          <p:cNvSpPr>
            <a:spLocks noGrp="1"/>
          </p:cNvSpPr>
          <p:nvPr>
            <p:ph type="title"/>
          </p:nvPr>
        </p:nvSpPr>
        <p:spPr/>
        <p:txBody>
          <a:bodyPr/>
          <a:lstStyle/>
          <a:p>
            <a:r>
              <a:rPr lang="en-GB" dirty="0">
                <a:solidFill>
                  <a:schemeClr val="accent1">
                    <a:lumMod val="75000"/>
                  </a:schemeClr>
                </a:solidFill>
                <a:latin typeface="Cambria Math" panose="02040503050406030204" pitchFamily="18" charset="0"/>
                <a:ea typeface="Cambria Math" panose="02040503050406030204" pitchFamily="18" charset="0"/>
              </a:rPr>
              <a:t>New Division Chairs</a:t>
            </a:r>
            <a:br>
              <a:rPr lang="en-US" dirty="0">
                <a:solidFill>
                  <a:schemeClr val="accent1">
                    <a:lumMod val="75000"/>
                  </a:schemeClr>
                </a:solidFill>
                <a:latin typeface="Cambria Math" panose="02040503050406030204" pitchFamily="18" charset="0"/>
                <a:ea typeface="Cambria Math" panose="02040503050406030204" pitchFamily="18" charset="0"/>
              </a:rPr>
            </a:br>
            <a:endParaRPr lang="en-GB" dirty="0"/>
          </a:p>
        </p:txBody>
      </p:sp>
      <p:sp>
        <p:nvSpPr>
          <p:cNvPr id="3" name="Content Placeholder 2">
            <a:extLst>
              <a:ext uri="{FF2B5EF4-FFF2-40B4-BE49-F238E27FC236}">
                <a16:creationId xmlns:a16="http://schemas.microsoft.com/office/drawing/2014/main" id="{AD6532D9-37B4-4E0F-A3B1-AC6BD192304B}"/>
              </a:ext>
            </a:extLst>
          </p:cNvPr>
          <p:cNvSpPr>
            <a:spLocks noGrp="1"/>
          </p:cNvSpPr>
          <p:nvPr>
            <p:ph idx="1"/>
          </p:nvPr>
        </p:nvSpPr>
        <p:spPr/>
        <p:txBody>
          <a:bodyPr/>
          <a:lstStyle/>
          <a:p>
            <a:r>
              <a:rPr lang="en-GB" dirty="0"/>
              <a:t>Psychology Division:</a:t>
            </a:r>
            <a:br>
              <a:rPr lang="en-GB" dirty="0"/>
            </a:br>
            <a:r>
              <a:rPr lang="en-GB" dirty="0"/>
              <a:t>Prof Zoe Knowles, Liverpool John </a:t>
            </a:r>
            <a:r>
              <a:rPr lang="en-GB" dirty="0" err="1"/>
              <a:t>Moores</a:t>
            </a:r>
            <a:r>
              <a:rPr lang="en-GB" dirty="0"/>
              <a:t> University</a:t>
            </a:r>
            <a:br>
              <a:rPr lang="en-GB" dirty="0"/>
            </a:br>
            <a:endParaRPr lang="en-GB" dirty="0"/>
          </a:p>
          <a:p>
            <a:r>
              <a:rPr lang="en-GB" dirty="0"/>
              <a:t>Physical Activity for Health: </a:t>
            </a:r>
            <a:br>
              <a:rPr lang="en-GB" dirty="0"/>
            </a:br>
            <a:r>
              <a:rPr lang="en-GB" dirty="0"/>
              <a:t>Dr David Broom, Sheffield Hallam University</a:t>
            </a:r>
          </a:p>
          <a:p>
            <a:pPr marL="0" indent="0">
              <a:buNone/>
            </a:pPr>
            <a:endParaRPr lang="en-GB" dirty="0"/>
          </a:p>
        </p:txBody>
      </p:sp>
    </p:spTree>
    <p:extLst>
      <p:ext uri="{BB962C8B-B14F-4D97-AF65-F5344CB8AC3E}">
        <p14:creationId xmlns:p14="http://schemas.microsoft.com/office/powerpoint/2010/main" val="2944295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67C73-3694-41CE-A5E3-942F8171AB87}"/>
              </a:ext>
            </a:extLst>
          </p:cNvPr>
          <p:cNvSpPr>
            <a:spLocks noGrp="1"/>
          </p:cNvSpPr>
          <p:nvPr/>
        </p:nvSpPr>
        <p:spPr bwMode="auto">
          <a:xfrm>
            <a:off x="245314" y="181154"/>
            <a:ext cx="8702743" cy="75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algn="l"/>
            <a:r>
              <a:rPr lang="en-GB" sz="4000" dirty="0">
                <a:solidFill>
                  <a:schemeClr val="accent1">
                    <a:lumMod val="75000"/>
                  </a:schemeClr>
                </a:solidFill>
                <a:latin typeface="Cambria Math" panose="02040503050406030204" pitchFamily="18" charset="0"/>
                <a:ea typeface="Cambria Math" panose="02040503050406030204" pitchFamily="18" charset="0"/>
              </a:rPr>
              <a:t>Amends to the Rules of the Association</a:t>
            </a:r>
            <a:endParaRPr lang="en-US" sz="4000" dirty="0">
              <a:solidFill>
                <a:schemeClr val="accent1">
                  <a:lumMod val="75000"/>
                </a:schemeClr>
              </a:solidFill>
              <a:latin typeface="Cambria Math" panose="02040503050406030204" pitchFamily="18" charset="0"/>
              <a:ea typeface="Cambria Math" panose="02040503050406030204" pitchFamily="18" charset="0"/>
            </a:endParaRPr>
          </a:p>
        </p:txBody>
      </p:sp>
      <p:sp>
        <p:nvSpPr>
          <p:cNvPr id="3" name="TextBox 2">
            <a:extLst>
              <a:ext uri="{FF2B5EF4-FFF2-40B4-BE49-F238E27FC236}">
                <a16:creationId xmlns:a16="http://schemas.microsoft.com/office/drawing/2014/main" id="{E85F6424-9AE4-455E-A2EF-B6AE6F12B2B8}"/>
              </a:ext>
            </a:extLst>
          </p:cNvPr>
          <p:cNvSpPr txBox="1"/>
          <p:nvPr/>
        </p:nvSpPr>
        <p:spPr>
          <a:xfrm>
            <a:off x="425798" y="1428452"/>
            <a:ext cx="9539295" cy="4001095"/>
          </a:xfrm>
          <a:prstGeom prst="rect">
            <a:avLst/>
          </a:prstGeom>
          <a:noFill/>
        </p:spPr>
        <p:txBody>
          <a:bodyPr wrap="square" rtlCol="0">
            <a:spAutoFit/>
          </a:bodyPr>
          <a:lstStyle/>
          <a:p>
            <a:pPr lvl="0">
              <a:spcAft>
                <a:spcPts val="1200"/>
              </a:spcAft>
            </a:pPr>
            <a:r>
              <a:rPr lang="en-GB" sz="2800" dirty="0"/>
              <a:t>An additional membership category has been introduced to provide membership services for organisations such as schools, colleges, sports clubs and private companies.</a:t>
            </a:r>
          </a:p>
          <a:p>
            <a:pPr lvl="0">
              <a:spcAft>
                <a:spcPts val="1200"/>
              </a:spcAft>
            </a:pPr>
            <a:r>
              <a:rPr lang="en-GB" sz="2800" i="1" dirty="0"/>
              <a:t>Amendment to Rules of the Association:</a:t>
            </a:r>
            <a:endParaRPr lang="en-GB" sz="2800" b="1" i="1" dirty="0"/>
          </a:p>
          <a:p>
            <a:pPr lvl="0">
              <a:spcAft>
                <a:spcPts val="1200"/>
              </a:spcAft>
            </a:pPr>
            <a:r>
              <a:rPr lang="en-GB" sz="2800" b="1" dirty="0"/>
              <a:t>3. Membership Categories, Fees and Eligibility </a:t>
            </a:r>
          </a:p>
          <a:p>
            <a:pPr lvl="1">
              <a:spcAft>
                <a:spcPts val="1200"/>
              </a:spcAft>
            </a:pPr>
            <a:r>
              <a:rPr lang="en-GB" sz="2800" b="1" dirty="0"/>
              <a:t>3.7 Affiliate Organisation:</a:t>
            </a:r>
            <a:r>
              <a:rPr lang="en-GB" sz="2800" dirty="0"/>
              <a:t> open to schools, colleges, NGBs, private companies and sports clubs with an interest in sport and exercise science. (£39 direct debit / £44 non-direct debit)</a:t>
            </a:r>
            <a:endParaRPr lang="en-GB" sz="2400" dirty="0"/>
          </a:p>
        </p:txBody>
      </p:sp>
    </p:spTree>
    <p:extLst>
      <p:ext uri="{BB962C8B-B14F-4D97-AF65-F5344CB8AC3E}">
        <p14:creationId xmlns:p14="http://schemas.microsoft.com/office/powerpoint/2010/main" val="3443722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67C73-3694-41CE-A5E3-942F8171AB87}"/>
              </a:ext>
            </a:extLst>
          </p:cNvPr>
          <p:cNvSpPr>
            <a:spLocks noGrp="1"/>
          </p:cNvSpPr>
          <p:nvPr/>
        </p:nvSpPr>
        <p:spPr bwMode="auto">
          <a:xfrm>
            <a:off x="245314" y="181154"/>
            <a:ext cx="7749155" cy="75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algn="l"/>
            <a:r>
              <a:rPr lang="en-GB" sz="4000" dirty="0">
                <a:solidFill>
                  <a:schemeClr val="accent1">
                    <a:lumMod val="75000"/>
                  </a:schemeClr>
                </a:solidFill>
                <a:latin typeface="Cambria Math" panose="02040503050406030204" pitchFamily="18" charset="0"/>
                <a:ea typeface="Cambria Math" panose="02040503050406030204" pitchFamily="18" charset="0"/>
              </a:rPr>
              <a:t>Any other business</a:t>
            </a:r>
            <a:endParaRPr lang="en-US" sz="4000" dirty="0">
              <a:solidFill>
                <a:schemeClr val="accent1">
                  <a:lumMod val="75000"/>
                </a:schemeClr>
              </a:solidFill>
              <a:latin typeface="Cambria Math" panose="02040503050406030204" pitchFamily="18" charset="0"/>
              <a:ea typeface="Cambria Math" panose="02040503050406030204" pitchFamily="18" charset="0"/>
            </a:endParaRPr>
          </a:p>
        </p:txBody>
      </p:sp>
      <p:sp>
        <p:nvSpPr>
          <p:cNvPr id="3" name="TextBox 2">
            <a:extLst>
              <a:ext uri="{FF2B5EF4-FFF2-40B4-BE49-F238E27FC236}">
                <a16:creationId xmlns:a16="http://schemas.microsoft.com/office/drawing/2014/main" id="{E12E12B8-C2D6-492A-AF9F-AE5C469E2BD5}"/>
              </a:ext>
            </a:extLst>
          </p:cNvPr>
          <p:cNvSpPr txBox="1"/>
          <p:nvPr/>
        </p:nvSpPr>
        <p:spPr>
          <a:xfrm>
            <a:off x="411983" y="1688122"/>
            <a:ext cx="9435402" cy="3200876"/>
          </a:xfrm>
          <a:prstGeom prst="rect">
            <a:avLst/>
          </a:prstGeom>
          <a:noFill/>
        </p:spPr>
        <p:txBody>
          <a:bodyPr wrap="square" rtlCol="0">
            <a:spAutoFit/>
          </a:bodyPr>
          <a:lstStyle/>
          <a:p>
            <a:pPr>
              <a:spcBef>
                <a:spcPts val="1200"/>
              </a:spcBef>
            </a:pPr>
            <a:r>
              <a:rPr lang="en-US" sz="3200" b="1" dirty="0">
                <a:latin typeface="Cambria Math" panose="02040503050406030204" pitchFamily="18" charset="0"/>
                <a:ea typeface="Cambria Math" panose="02040503050406030204" pitchFamily="18" charset="0"/>
              </a:rPr>
              <a:t>Any other business </a:t>
            </a:r>
            <a:r>
              <a:rPr lang="en-US" sz="3200" dirty="0">
                <a:latin typeface="Cambria Math" panose="02040503050406030204" pitchFamily="18" charset="0"/>
                <a:ea typeface="Cambria Math" panose="02040503050406030204" pitchFamily="18" charset="0"/>
              </a:rPr>
              <a:t>items must be raised in advance of the meeting with the BASES Office (</a:t>
            </a:r>
            <a:r>
              <a:rPr lang="en-US" sz="3200" dirty="0">
                <a:latin typeface="Cambria Math" panose="02040503050406030204" pitchFamily="18" charset="0"/>
                <a:ea typeface="Cambria Math" panose="02040503050406030204" pitchFamily="18" charset="0"/>
                <a:hlinkClick r:id="rId2"/>
              </a:rPr>
              <a:t>officemanager@bases.org.uk</a:t>
            </a:r>
            <a:r>
              <a:rPr lang="en-US" sz="3200" dirty="0">
                <a:latin typeface="Cambria Math" panose="02040503050406030204" pitchFamily="18" charset="0"/>
                <a:ea typeface="Cambria Math" panose="02040503050406030204" pitchFamily="18" charset="0"/>
              </a:rPr>
              <a:t>) by 16:00 on Friday 23 </a:t>
            </a:r>
            <a:r>
              <a:rPr lang="en-US" sz="3200">
                <a:latin typeface="Cambria Math" panose="02040503050406030204" pitchFamily="18" charset="0"/>
                <a:ea typeface="Cambria Math" panose="02040503050406030204" pitchFamily="18" charset="0"/>
              </a:rPr>
              <a:t>November 2018</a:t>
            </a:r>
            <a:br>
              <a:rPr lang="en-US" sz="3200">
                <a:latin typeface="Cambria Math" panose="02040503050406030204" pitchFamily="18" charset="0"/>
                <a:ea typeface="Cambria Math" panose="02040503050406030204" pitchFamily="18" charset="0"/>
              </a:rPr>
            </a:br>
            <a:endParaRPr lang="en-US" sz="3200" dirty="0">
              <a:latin typeface="Cambria Math" panose="02040503050406030204" pitchFamily="18" charset="0"/>
              <a:ea typeface="Cambria Math" panose="02040503050406030204" pitchFamily="18" charset="0"/>
            </a:endParaRPr>
          </a:p>
          <a:p>
            <a:pPr marL="457200" indent="-457200">
              <a:spcBef>
                <a:spcPts val="1200"/>
              </a:spcBef>
              <a:buFont typeface="Arial" panose="020B0604020202020204" pitchFamily="34" charset="0"/>
              <a:buChar char="•"/>
            </a:pPr>
            <a:r>
              <a:rPr lang="en-US" sz="3200" dirty="0">
                <a:latin typeface="Cambria Math" panose="02040503050406030204" pitchFamily="18" charset="0"/>
                <a:ea typeface="Cambria Math" panose="02040503050406030204" pitchFamily="18" charset="0"/>
              </a:rPr>
              <a:t>Dr Keith Tolfrey – Expression of Thanks</a:t>
            </a:r>
          </a:p>
        </p:txBody>
      </p:sp>
    </p:spTree>
    <p:extLst>
      <p:ext uri="{BB962C8B-B14F-4D97-AF65-F5344CB8AC3E}">
        <p14:creationId xmlns:p14="http://schemas.microsoft.com/office/powerpoint/2010/main" val="3741131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67C73-3694-41CE-A5E3-942F8171AB87}"/>
              </a:ext>
            </a:extLst>
          </p:cNvPr>
          <p:cNvSpPr>
            <a:spLocks noGrp="1"/>
          </p:cNvSpPr>
          <p:nvPr/>
        </p:nvSpPr>
        <p:spPr bwMode="auto">
          <a:xfrm>
            <a:off x="245314" y="181154"/>
            <a:ext cx="7749155" cy="75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algn="l"/>
            <a:r>
              <a:rPr lang="en-GB" sz="4000" dirty="0">
                <a:solidFill>
                  <a:schemeClr val="accent1">
                    <a:lumMod val="75000"/>
                  </a:schemeClr>
                </a:solidFill>
                <a:latin typeface="Cambria Math" panose="02040503050406030204" pitchFamily="18" charset="0"/>
                <a:ea typeface="Cambria Math" panose="02040503050406030204" pitchFamily="18" charset="0"/>
              </a:rPr>
              <a:t>Questions from the members</a:t>
            </a:r>
            <a:endParaRPr lang="en-US" sz="4000" dirty="0">
              <a:solidFill>
                <a:schemeClr val="accent1">
                  <a:lumMod val="75000"/>
                </a:schemeClr>
              </a:solidFill>
              <a:latin typeface="Cambria Math" panose="02040503050406030204" pitchFamily="18" charset="0"/>
              <a:ea typeface="Cambria Math" panose="02040503050406030204" pitchFamily="18" charset="0"/>
            </a:endParaRPr>
          </a:p>
        </p:txBody>
      </p:sp>
      <p:sp>
        <p:nvSpPr>
          <p:cNvPr id="3" name="TextBox 2">
            <a:extLst>
              <a:ext uri="{FF2B5EF4-FFF2-40B4-BE49-F238E27FC236}">
                <a16:creationId xmlns:a16="http://schemas.microsoft.com/office/drawing/2014/main" id="{3686CA1E-FB31-4F8B-AD63-820039D401C5}"/>
              </a:ext>
            </a:extLst>
          </p:cNvPr>
          <p:cNvSpPr txBox="1"/>
          <p:nvPr/>
        </p:nvSpPr>
        <p:spPr>
          <a:xfrm>
            <a:off x="351023" y="1749082"/>
            <a:ext cx="9435402" cy="3539430"/>
          </a:xfrm>
          <a:prstGeom prst="rect">
            <a:avLst/>
          </a:prstGeom>
          <a:noFill/>
        </p:spPr>
        <p:txBody>
          <a:bodyPr wrap="square" rtlCol="0">
            <a:spAutoFit/>
          </a:bodyPr>
          <a:lstStyle/>
          <a:p>
            <a:pPr algn="ctr">
              <a:spcBef>
                <a:spcPts val="1200"/>
              </a:spcBef>
            </a:pPr>
            <a:r>
              <a:rPr lang="en-US" sz="3600" dirty="0">
                <a:latin typeface="Cambria Math" panose="02040503050406030204" pitchFamily="18" charset="0"/>
                <a:ea typeface="Cambria Math" panose="02040503050406030204" pitchFamily="18" charset="0"/>
              </a:rPr>
              <a:t>Any questions from the floor?</a:t>
            </a:r>
          </a:p>
          <a:p>
            <a:pPr algn="ctr">
              <a:spcBef>
                <a:spcPts val="1200"/>
              </a:spcBef>
            </a:pPr>
            <a:endParaRPr lang="en-US" sz="2000" dirty="0">
              <a:latin typeface="Cambria Math" panose="02040503050406030204" pitchFamily="18" charset="0"/>
              <a:ea typeface="Cambria Math" panose="02040503050406030204" pitchFamily="18" charset="0"/>
            </a:endParaRPr>
          </a:p>
          <a:p>
            <a:pPr algn="ctr">
              <a:spcBef>
                <a:spcPts val="1200"/>
              </a:spcBef>
            </a:pPr>
            <a:endParaRPr lang="en-US" sz="3200" dirty="0">
              <a:latin typeface="Cambria Math" panose="02040503050406030204" pitchFamily="18" charset="0"/>
              <a:ea typeface="Cambria Math" panose="02040503050406030204" pitchFamily="18" charset="0"/>
            </a:endParaRPr>
          </a:p>
          <a:p>
            <a:pPr algn="ctr">
              <a:spcBef>
                <a:spcPts val="1200"/>
              </a:spcBef>
            </a:pPr>
            <a:endParaRPr lang="en-US" sz="3200" dirty="0">
              <a:latin typeface="Cambria Math" panose="02040503050406030204" pitchFamily="18" charset="0"/>
              <a:ea typeface="Cambria Math" panose="02040503050406030204" pitchFamily="18" charset="0"/>
            </a:endParaRPr>
          </a:p>
          <a:p>
            <a:pPr algn="ctr">
              <a:spcBef>
                <a:spcPts val="1200"/>
              </a:spcBef>
            </a:pPr>
            <a:r>
              <a:rPr lang="en-US" sz="3200" dirty="0">
                <a:latin typeface="Cambria Math" panose="02040503050406030204" pitchFamily="18" charset="0"/>
                <a:ea typeface="Cambria Math" panose="02040503050406030204" pitchFamily="18" charset="0"/>
              </a:rPr>
              <a:t>		Thank you for attending and enjoy the 			rest of the conference</a:t>
            </a:r>
          </a:p>
        </p:txBody>
      </p:sp>
    </p:spTree>
    <p:extLst>
      <p:ext uri="{BB962C8B-B14F-4D97-AF65-F5344CB8AC3E}">
        <p14:creationId xmlns:p14="http://schemas.microsoft.com/office/powerpoint/2010/main" val="729218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96CD311-FF7F-4801-B5E4-E2173061B5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88015" y="81302"/>
            <a:ext cx="1084029" cy="1154218"/>
          </a:xfrm>
          <a:prstGeom prst="rect">
            <a:avLst/>
          </a:prstGeom>
        </p:spPr>
      </p:pic>
      <p:grpSp>
        <p:nvGrpSpPr>
          <p:cNvPr id="17" name="Group 16">
            <a:extLst>
              <a:ext uri="{FF2B5EF4-FFF2-40B4-BE49-F238E27FC236}">
                <a16:creationId xmlns:a16="http://schemas.microsoft.com/office/drawing/2014/main" id="{E2296B80-57A1-471E-B29D-49A5AFD0D916}"/>
              </a:ext>
            </a:extLst>
          </p:cNvPr>
          <p:cNvGrpSpPr/>
          <p:nvPr/>
        </p:nvGrpSpPr>
        <p:grpSpPr>
          <a:xfrm>
            <a:off x="0" y="1056095"/>
            <a:ext cx="8985380" cy="119562"/>
            <a:chOff x="0" y="1056095"/>
            <a:chExt cx="8793126" cy="90000"/>
          </a:xfrm>
        </p:grpSpPr>
        <p:cxnSp>
          <p:nvCxnSpPr>
            <p:cNvPr id="14" name="Straight Connector 13">
              <a:extLst>
                <a:ext uri="{FF2B5EF4-FFF2-40B4-BE49-F238E27FC236}">
                  <a16:creationId xmlns:a16="http://schemas.microsoft.com/office/drawing/2014/main" id="{A9751C67-C8DA-4007-9095-D2E1EEC06FB2}"/>
                </a:ext>
              </a:extLst>
            </p:cNvPr>
            <p:cNvCxnSpPr/>
            <p:nvPr/>
          </p:nvCxnSpPr>
          <p:spPr>
            <a:xfrm>
              <a:off x="0" y="1114459"/>
              <a:ext cx="879312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A08838F-CE7A-460C-B181-27B300420831}"/>
                </a:ext>
              </a:extLst>
            </p:cNvPr>
            <p:cNvCxnSpPr/>
            <p:nvPr/>
          </p:nvCxnSpPr>
          <p:spPr>
            <a:xfrm>
              <a:off x="0" y="1064840"/>
              <a:ext cx="8784000" cy="0"/>
            </a:xfrm>
            <a:prstGeom prst="line">
              <a:avLst/>
            </a:prstGeom>
            <a:ln w="158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8EBA34A-139D-4F7A-AE2F-D8D3FD5173E2}"/>
                </a:ext>
              </a:extLst>
            </p:cNvPr>
            <p:cNvSpPr/>
            <p:nvPr/>
          </p:nvSpPr>
          <p:spPr>
            <a:xfrm>
              <a:off x="0" y="1056095"/>
              <a:ext cx="3317358" cy="90000"/>
            </a:xfrm>
            <a:prstGeom prst="rect">
              <a:avLst/>
            </a:prstGeom>
            <a:gradFill flip="none" rotWithShape="1">
              <a:gsLst>
                <a:gs pos="65000">
                  <a:srgbClr val="F8F9FD">
                    <a:alpha val="35000"/>
                  </a:srgbClr>
                </a:gs>
                <a:gs pos="30000">
                  <a:srgbClr val="F6F8FC">
                    <a:alpha val="70000"/>
                  </a:srgbClr>
                </a:gs>
                <a:gs pos="0">
                  <a:schemeClr val="accent1">
                    <a:lumMod val="5000"/>
                    <a:lumOff val="95000"/>
                    <a:alpha val="93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itle 1">
            <a:extLst>
              <a:ext uri="{FF2B5EF4-FFF2-40B4-BE49-F238E27FC236}">
                <a16:creationId xmlns:a16="http://schemas.microsoft.com/office/drawing/2014/main" id="{113B72FC-D3DF-4DE0-B44C-57178EAF66FA}"/>
              </a:ext>
            </a:extLst>
          </p:cNvPr>
          <p:cNvSpPr>
            <a:spLocks noGrp="1"/>
          </p:cNvSpPr>
          <p:nvPr/>
        </p:nvSpPr>
        <p:spPr bwMode="auto">
          <a:xfrm>
            <a:off x="245314" y="181154"/>
            <a:ext cx="7518773" cy="75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algn="l"/>
            <a:r>
              <a:rPr lang="en-US" sz="4000" dirty="0">
                <a:solidFill>
                  <a:schemeClr val="accent1">
                    <a:lumMod val="75000"/>
                  </a:schemeClr>
                </a:solidFill>
                <a:latin typeface="Cambria Math" panose="02040503050406030204" pitchFamily="18" charset="0"/>
                <a:ea typeface="Cambria Math" panose="02040503050406030204" pitchFamily="18" charset="0"/>
              </a:rPr>
              <a:t>BASES AGM 2018 - Formalities</a:t>
            </a:r>
          </a:p>
        </p:txBody>
      </p:sp>
      <p:sp>
        <p:nvSpPr>
          <p:cNvPr id="8" name="Subtitle 2">
            <a:extLst>
              <a:ext uri="{FF2B5EF4-FFF2-40B4-BE49-F238E27FC236}">
                <a16:creationId xmlns:a16="http://schemas.microsoft.com/office/drawing/2014/main" id="{96E1A127-5E8E-4133-BF5B-FFC1673B3104}"/>
              </a:ext>
            </a:extLst>
          </p:cNvPr>
          <p:cNvSpPr>
            <a:spLocks noGrp="1"/>
          </p:cNvSpPr>
          <p:nvPr/>
        </p:nvSpPr>
        <p:spPr bwMode="auto">
          <a:xfrm>
            <a:off x="418955" y="1684708"/>
            <a:ext cx="9143235"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Monotype Sorts" pitchFamily="2" charset="2"/>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Monotype Sort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80000"/>
              <a:buFont typeface="Monotype Sort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chemeClr val="folHlink"/>
              </a:buClr>
              <a:buSzPct val="80000"/>
              <a:buFont typeface="Monotype Sort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chemeClr val="folHlink"/>
              </a:buClr>
              <a:buSzPct val="80000"/>
              <a:buFont typeface="Monotype Sort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chemeClr val="folHlink"/>
              </a:buClr>
              <a:buSzPct val="80000"/>
              <a:buFont typeface="Monotype Sort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chemeClr val="folHlink"/>
              </a:buClr>
              <a:buSzPct val="80000"/>
              <a:buFont typeface="Monotype Sorts" pitchFamily="2" charset="2"/>
              <a:buChar char="n"/>
              <a:defRPr sz="2000">
                <a:solidFill>
                  <a:schemeClr val="tx1"/>
                </a:solidFill>
                <a:latin typeface="+mn-lt"/>
              </a:defRPr>
            </a:lvl9pPr>
          </a:lstStyle>
          <a:p>
            <a:pPr indent="358775" algn="l">
              <a:spcBef>
                <a:spcPts val="1200"/>
              </a:spcBef>
              <a:buFont typeface="Arial" pitchFamily="34" charset="0"/>
              <a:buChar char="•"/>
            </a:pPr>
            <a:r>
              <a:rPr lang="en-US" dirty="0">
                <a:latin typeface="Cambria Math" panose="02040503050406030204" pitchFamily="18" charset="0"/>
                <a:ea typeface="Cambria Math" panose="02040503050406030204" pitchFamily="18" charset="0"/>
              </a:rPr>
              <a:t>Apologies</a:t>
            </a:r>
          </a:p>
          <a:p>
            <a:pPr indent="358775" algn="l">
              <a:spcBef>
                <a:spcPts val="1200"/>
              </a:spcBef>
              <a:buFont typeface="Arial" pitchFamily="34" charset="0"/>
              <a:buChar char="•"/>
            </a:pPr>
            <a:r>
              <a:rPr lang="en-US" dirty="0">
                <a:latin typeface="Cambria Math" panose="02040503050406030204" pitchFamily="18" charset="0"/>
                <a:ea typeface="Cambria Math" panose="02040503050406030204" pitchFamily="18" charset="0"/>
              </a:rPr>
              <a:t>Minutes of previous meeting - 28 November 2017</a:t>
            </a:r>
          </a:p>
          <a:p>
            <a:pPr indent="358775" algn="l">
              <a:spcBef>
                <a:spcPts val="1200"/>
              </a:spcBef>
              <a:buFont typeface="Arial" pitchFamily="34" charset="0"/>
              <a:buChar char="•"/>
            </a:pPr>
            <a:r>
              <a:rPr lang="en-US" dirty="0">
                <a:latin typeface="Cambria Math" panose="02040503050406030204" pitchFamily="18" charset="0"/>
                <a:ea typeface="Cambria Math" panose="02040503050406030204" pitchFamily="18" charset="0"/>
              </a:rPr>
              <a:t>Matters arising</a:t>
            </a:r>
          </a:p>
        </p:txBody>
      </p:sp>
    </p:spTree>
    <p:extLst>
      <p:ext uri="{BB962C8B-B14F-4D97-AF65-F5344CB8AC3E}">
        <p14:creationId xmlns:p14="http://schemas.microsoft.com/office/powerpoint/2010/main" val="3946968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D9F53-C0AC-4014-8360-BCBEF3DB261A}"/>
              </a:ext>
            </a:extLst>
          </p:cNvPr>
          <p:cNvSpPr>
            <a:spLocks noGrp="1"/>
          </p:cNvSpPr>
          <p:nvPr/>
        </p:nvSpPr>
        <p:spPr bwMode="auto">
          <a:xfrm>
            <a:off x="282633" y="2009553"/>
            <a:ext cx="9626138" cy="2158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r>
              <a:rPr lang="en-US" b="1" dirty="0">
                <a:solidFill>
                  <a:schemeClr val="accent1">
                    <a:lumMod val="75000"/>
                  </a:schemeClr>
                </a:solidFill>
                <a:latin typeface="+mn-lt"/>
                <a:ea typeface="Cambria Math" panose="02040503050406030204" pitchFamily="18" charset="0"/>
              </a:rPr>
              <a:t>Report on BASES activities</a:t>
            </a:r>
            <a:endParaRPr lang="en-US" sz="3600" dirty="0">
              <a:solidFill>
                <a:schemeClr val="tx1"/>
              </a:solidFill>
              <a:latin typeface="+mn-lt"/>
              <a:ea typeface="Cambria Math" panose="02040503050406030204" pitchFamily="18" charset="0"/>
            </a:endParaRPr>
          </a:p>
          <a:p>
            <a:endParaRPr lang="en-US" sz="2400" dirty="0">
              <a:solidFill>
                <a:schemeClr val="tx1"/>
              </a:solidFill>
              <a:latin typeface="Cambria Math" panose="02040503050406030204" pitchFamily="18" charset="0"/>
              <a:ea typeface="Cambria Math" panose="02040503050406030204" pitchFamily="18" charset="0"/>
            </a:endParaRPr>
          </a:p>
          <a:p>
            <a:pPr>
              <a:tabLst>
                <a:tab pos="3859213" algn="l"/>
              </a:tabLst>
            </a:pPr>
            <a:r>
              <a:rPr lang="en-US" sz="3200" b="1" dirty="0">
                <a:solidFill>
                  <a:schemeClr val="tx1"/>
                </a:solidFill>
                <a:latin typeface="Cambria Math" panose="02040503050406030204" pitchFamily="18" charset="0"/>
                <a:ea typeface="Cambria Math" panose="02040503050406030204" pitchFamily="18" charset="0"/>
              </a:rPr>
              <a:t>Prof Richard Tong FBASES</a:t>
            </a:r>
          </a:p>
          <a:p>
            <a:pPr>
              <a:tabLst>
                <a:tab pos="3859213" algn="l"/>
              </a:tabLst>
            </a:pPr>
            <a:r>
              <a:rPr lang="en-US" sz="3200" dirty="0">
                <a:solidFill>
                  <a:schemeClr val="tx1"/>
                </a:solidFill>
                <a:latin typeface="Cambria Math" panose="02040503050406030204" pitchFamily="18" charset="0"/>
                <a:ea typeface="Cambria Math" panose="02040503050406030204" pitchFamily="18" charset="0"/>
              </a:rPr>
              <a:t>BASES Chair</a:t>
            </a:r>
          </a:p>
          <a:p>
            <a:endParaRPr lang="en-US" sz="3600" dirty="0">
              <a:solidFill>
                <a:schemeClr val="tx1"/>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158123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96DAB-DC44-4740-8DED-DCD60315F17B}"/>
              </a:ext>
            </a:extLst>
          </p:cNvPr>
          <p:cNvSpPr>
            <a:spLocks noGrp="1"/>
          </p:cNvSpPr>
          <p:nvPr/>
        </p:nvSpPr>
        <p:spPr bwMode="auto">
          <a:xfrm>
            <a:off x="245314" y="181154"/>
            <a:ext cx="7749155" cy="75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algn="l"/>
            <a:r>
              <a:rPr lang="en-GB" sz="4000" dirty="0">
                <a:solidFill>
                  <a:schemeClr val="accent1">
                    <a:lumMod val="75000"/>
                  </a:schemeClr>
                </a:solidFill>
                <a:latin typeface="Cambria Math" panose="02040503050406030204" pitchFamily="18" charset="0"/>
                <a:ea typeface="Cambria Math" panose="02040503050406030204" pitchFamily="18" charset="0"/>
              </a:rPr>
              <a:t>BASES Annual Conference</a:t>
            </a:r>
            <a:endParaRPr lang="en-US" sz="4000" dirty="0">
              <a:solidFill>
                <a:schemeClr val="accent1">
                  <a:lumMod val="75000"/>
                </a:schemeClr>
              </a:solidFill>
              <a:latin typeface="Cambria Math" panose="02040503050406030204" pitchFamily="18" charset="0"/>
              <a:ea typeface="Cambria Math" panose="02040503050406030204" pitchFamily="18" charset="0"/>
            </a:endParaRPr>
          </a:p>
        </p:txBody>
      </p:sp>
      <p:sp>
        <p:nvSpPr>
          <p:cNvPr id="4" name="TextBox 3">
            <a:extLst>
              <a:ext uri="{FF2B5EF4-FFF2-40B4-BE49-F238E27FC236}">
                <a16:creationId xmlns:a16="http://schemas.microsoft.com/office/drawing/2014/main" id="{24190816-D68E-451E-BE04-5992AABEA5A9}"/>
              </a:ext>
            </a:extLst>
          </p:cNvPr>
          <p:cNvSpPr txBox="1"/>
          <p:nvPr/>
        </p:nvSpPr>
        <p:spPr>
          <a:xfrm>
            <a:off x="351024" y="1346039"/>
            <a:ext cx="9435402" cy="5103961"/>
          </a:xfrm>
          <a:prstGeom prst="rect">
            <a:avLst/>
          </a:prstGeom>
          <a:noFill/>
        </p:spPr>
        <p:txBody>
          <a:bodyPr wrap="square" rtlCol="0">
            <a:spAutoFit/>
          </a:bodyPr>
          <a:lstStyle/>
          <a:p>
            <a:pPr>
              <a:spcBef>
                <a:spcPts val="1200"/>
              </a:spcBef>
            </a:pPr>
            <a:r>
              <a:rPr lang="en-US" sz="3000" b="1" u="sng" dirty="0">
                <a:latin typeface="Cambria Math" panose="02040503050406030204" pitchFamily="18" charset="0"/>
                <a:ea typeface="Cambria Math" panose="02040503050406030204" pitchFamily="18" charset="0"/>
              </a:rPr>
              <a:t>2018</a:t>
            </a:r>
          </a:p>
          <a:p>
            <a:pPr marL="457200" indent="-457200">
              <a:spcBef>
                <a:spcPts val="800"/>
              </a:spcBef>
              <a:buFont typeface="Arial" panose="020B0604020202020204" pitchFamily="34" charset="0"/>
              <a:buChar char="•"/>
            </a:pPr>
            <a:r>
              <a:rPr lang="en-US" sz="3000" dirty="0">
                <a:latin typeface="Cambria Math" panose="02040503050406030204" pitchFamily="18" charset="0"/>
                <a:ea typeface="Cambria Math" panose="02040503050406030204" pitchFamily="18" charset="0"/>
              </a:rPr>
              <a:t>New location: Harrogate Convention Centre</a:t>
            </a:r>
          </a:p>
          <a:p>
            <a:pPr marL="457200" indent="-457200">
              <a:spcBef>
                <a:spcPts val="800"/>
              </a:spcBef>
              <a:buFont typeface="Arial" panose="020B0604020202020204" pitchFamily="34" charset="0"/>
              <a:buChar char="•"/>
            </a:pPr>
            <a:r>
              <a:rPr lang="en-US" sz="3000" dirty="0">
                <a:latin typeface="Cambria Math" panose="02040503050406030204" pitchFamily="18" charset="0"/>
                <a:ea typeface="Cambria Math" panose="02040503050406030204" pitchFamily="18" charset="0"/>
              </a:rPr>
              <a:t>Abstracts submitted: 195</a:t>
            </a:r>
          </a:p>
          <a:p>
            <a:pPr marL="457200" indent="-457200">
              <a:spcBef>
                <a:spcPts val="800"/>
              </a:spcBef>
              <a:buFont typeface="Arial" panose="020B0604020202020204" pitchFamily="34" charset="0"/>
              <a:buChar char="•"/>
            </a:pPr>
            <a:r>
              <a:rPr lang="en-US" sz="3000" dirty="0">
                <a:latin typeface="Cambria Math" panose="02040503050406030204" pitchFamily="18" charset="0"/>
                <a:ea typeface="Cambria Math" panose="02040503050406030204" pitchFamily="18" charset="0"/>
              </a:rPr>
              <a:t>Total delegates: 327</a:t>
            </a:r>
          </a:p>
          <a:p>
            <a:pPr>
              <a:spcBef>
                <a:spcPts val="800"/>
              </a:spcBef>
            </a:pPr>
            <a:endParaRPr lang="en-US" sz="900" u="sng" dirty="0">
              <a:latin typeface="Cambria Math" panose="02040503050406030204" pitchFamily="18" charset="0"/>
              <a:ea typeface="Cambria Math" panose="02040503050406030204" pitchFamily="18" charset="0"/>
            </a:endParaRPr>
          </a:p>
          <a:p>
            <a:pPr>
              <a:spcBef>
                <a:spcPts val="800"/>
              </a:spcBef>
            </a:pPr>
            <a:r>
              <a:rPr lang="en-US" sz="3000" b="1" u="sng" dirty="0">
                <a:latin typeface="Cambria Math" panose="02040503050406030204" pitchFamily="18" charset="0"/>
                <a:ea typeface="Cambria Math" panose="02040503050406030204" pitchFamily="18" charset="0"/>
              </a:rPr>
              <a:t>2019</a:t>
            </a:r>
          </a:p>
          <a:p>
            <a:pPr marL="457200" indent="-457200">
              <a:spcBef>
                <a:spcPts val="800"/>
              </a:spcBef>
              <a:buFont typeface="Arial" panose="020B0604020202020204" pitchFamily="34" charset="0"/>
              <a:buChar char="•"/>
            </a:pPr>
            <a:r>
              <a:rPr lang="en-US" sz="3000" dirty="0">
                <a:latin typeface="Cambria Math" panose="02040503050406030204" pitchFamily="18" charset="0"/>
                <a:ea typeface="Cambria Math" panose="02040503050406030204" pitchFamily="18" charset="0"/>
              </a:rPr>
              <a:t>Scientific Programme Committee Chair: Prof John Saxton FBASES will continue for a second year</a:t>
            </a:r>
          </a:p>
          <a:p>
            <a:pPr marL="457200" indent="-457200">
              <a:spcBef>
                <a:spcPts val="800"/>
              </a:spcBef>
              <a:buFont typeface="Arial" panose="020B0604020202020204" pitchFamily="34" charset="0"/>
              <a:buChar char="•"/>
            </a:pPr>
            <a:r>
              <a:rPr lang="en-US" sz="3000" dirty="0">
                <a:latin typeface="Cambria Math" panose="02040503050406030204" pitchFamily="18" charset="0"/>
                <a:ea typeface="Cambria Math" panose="02040503050406030204" pitchFamily="18" charset="0"/>
              </a:rPr>
              <a:t>Expansion of programme to include 16 parallel symposia sessions and 100 oral presentation slots</a:t>
            </a:r>
          </a:p>
        </p:txBody>
      </p:sp>
    </p:spTree>
    <p:extLst>
      <p:ext uri="{BB962C8B-B14F-4D97-AF65-F5344CB8AC3E}">
        <p14:creationId xmlns:p14="http://schemas.microsoft.com/office/powerpoint/2010/main" val="4200047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96DAB-DC44-4740-8DED-DCD60315F17B}"/>
              </a:ext>
            </a:extLst>
          </p:cNvPr>
          <p:cNvSpPr>
            <a:spLocks noGrp="1"/>
          </p:cNvSpPr>
          <p:nvPr/>
        </p:nvSpPr>
        <p:spPr bwMode="auto">
          <a:xfrm>
            <a:off x="245314" y="181154"/>
            <a:ext cx="7749155" cy="75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algn="l"/>
            <a:r>
              <a:rPr lang="en-GB" sz="4000" dirty="0">
                <a:solidFill>
                  <a:schemeClr val="accent1">
                    <a:lumMod val="75000"/>
                  </a:schemeClr>
                </a:solidFill>
                <a:latin typeface="Cambria Math" panose="02040503050406030204" pitchFamily="18" charset="0"/>
                <a:ea typeface="Cambria Math" panose="02040503050406030204" pitchFamily="18" charset="0"/>
              </a:rPr>
              <a:t>BASES Student Conference</a:t>
            </a:r>
            <a:endParaRPr lang="en-US" sz="4000" dirty="0">
              <a:solidFill>
                <a:schemeClr val="accent1">
                  <a:lumMod val="75000"/>
                </a:schemeClr>
              </a:solidFill>
              <a:latin typeface="Cambria Math" panose="02040503050406030204" pitchFamily="18" charset="0"/>
              <a:ea typeface="Cambria Math" panose="02040503050406030204" pitchFamily="18" charset="0"/>
            </a:endParaRPr>
          </a:p>
        </p:txBody>
      </p:sp>
      <p:sp>
        <p:nvSpPr>
          <p:cNvPr id="3" name="TextBox 2">
            <a:extLst>
              <a:ext uri="{FF2B5EF4-FFF2-40B4-BE49-F238E27FC236}">
                <a16:creationId xmlns:a16="http://schemas.microsoft.com/office/drawing/2014/main" id="{B7258000-382B-47EB-B2A0-DAB7553F475F}"/>
              </a:ext>
            </a:extLst>
          </p:cNvPr>
          <p:cNvSpPr txBox="1"/>
          <p:nvPr/>
        </p:nvSpPr>
        <p:spPr>
          <a:xfrm>
            <a:off x="401216" y="1339768"/>
            <a:ext cx="9638523" cy="5632311"/>
          </a:xfrm>
          <a:prstGeom prst="rect">
            <a:avLst/>
          </a:prstGeom>
          <a:noFill/>
        </p:spPr>
        <p:txBody>
          <a:bodyPr wrap="square" rtlCol="0">
            <a:spAutoFit/>
          </a:bodyPr>
          <a:lstStyle/>
          <a:p>
            <a:pPr>
              <a:spcBef>
                <a:spcPts val="1600"/>
              </a:spcBef>
            </a:pPr>
            <a:r>
              <a:rPr lang="en-US" sz="3000" u="sng" dirty="0">
                <a:latin typeface="Cambria Math" panose="02040503050406030204" pitchFamily="18" charset="0"/>
                <a:ea typeface="Cambria Math" panose="02040503050406030204" pitchFamily="18" charset="0"/>
              </a:rPr>
              <a:t>2018</a:t>
            </a:r>
          </a:p>
          <a:p>
            <a:pPr marL="285750" indent="-285750">
              <a:spcBef>
                <a:spcPts val="800"/>
              </a:spcBef>
              <a:buFont typeface="Arial" panose="020B0604020202020204" pitchFamily="34" charset="0"/>
              <a:buChar char="•"/>
            </a:pPr>
            <a:r>
              <a:rPr lang="en-US" sz="3000" dirty="0">
                <a:latin typeface="Cambria Math" panose="02040503050406030204" pitchFamily="18" charset="0"/>
                <a:ea typeface="Cambria Math" panose="02040503050406030204" pitchFamily="18" charset="0"/>
              </a:rPr>
              <a:t>12-13 April, Northumbria University</a:t>
            </a:r>
          </a:p>
          <a:p>
            <a:pPr marL="285750" indent="-285750">
              <a:spcBef>
                <a:spcPts val="800"/>
              </a:spcBef>
              <a:buFont typeface="Arial" panose="020B0604020202020204" pitchFamily="34" charset="0"/>
              <a:buChar char="•"/>
            </a:pPr>
            <a:r>
              <a:rPr lang="en-US" sz="3000" i="1" dirty="0">
                <a:latin typeface="Cambria Math" panose="02040503050406030204" pitchFamily="18" charset="0"/>
                <a:ea typeface="Cambria Math" panose="02040503050406030204" pitchFamily="18" charset="0"/>
              </a:rPr>
              <a:t>"Contemporary issues in sport and exercise science – translating research into human performance</a:t>
            </a:r>
            <a:r>
              <a:rPr lang="en-US" sz="3000" dirty="0">
                <a:latin typeface="Cambria Math" panose="02040503050406030204" pitchFamily="18" charset="0"/>
                <a:ea typeface="Cambria Math" panose="02040503050406030204" pitchFamily="18" charset="0"/>
              </a:rPr>
              <a:t>”</a:t>
            </a:r>
          </a:p>
          <a:p>
            <a:pPr marL="285750" indent="-285750">
              <a:spcBef>
                <a:spcPts val="800"/>
              </a:spcBef>
              <a:buFont typeface="Arial" panose="020B0604020202020204" pitchFamily="34" charset="0"/>
              <a:buChar char="•"/>
            </a:pPr>
            <a:r>
              <a:rPr lang="en-US" sz="3000" dirty="0">
                <a:latin typeface="Cambria Math" panose="02040503050406030204" pitchFamily="18" charset="0"/>
                <a:ea typeface="Cambria Math" panose="02040503050406030204" pitchFamily="18" charset="0"/>
              </a:rPr>
              <a:t>246 delegates from 38 institutions</a:t>
            </a:r>
          </a:p>
          <a:p>
            <a:pPr>
              <a:spcBef>
                <a:spcPts val="1600"/>
              </a:spcBef>
            </a:pPr>
            <a:r>
              <a:rPr lang="en-US" sz="3000" u="sng" dirty="0">
                <a:latin typeface="Cambria Math" panose="02040503050406030204" pitchFamily="18" charset="0"/>
                <a:ea typeface="Cambria Math" panose="02040503050406030204" pitchFamily="18" charset="0"/>
              </a:rPr>
              <a:t>2019</a:t>
            </a:r>
          </a:p>
          <a:p>
            <a:pPr marL="285750" indent="-285750">
              <a:spcBef>
                <a:spcPts val="800"/>
              </a:spcBef>
              <a:buFont typeface="Arial" panose="020B0604020202020204" pitchFamily="34" charset="0"/>
              <a:buChar char="•"/>
            </a:pPr>
            <a:r>
              <a:rPr lang="en-US" sz="3000" dirty="0">
                <a:latin typeface="Cambria Math" panose="02040503050406030204" pitchFamily="18" charset="0"/>
                <a:ea typeface="Cambria Math" panose="02040503050406030204" pitchFamily="18" charset="0"/>
              </a:rPr>
              <a:t>17-18 April, </a:t>
            </a:r>
            <a:r>
              <a:rPr lang="en-GB" sz="3000" dirty="0">
                <a:latin typeface="Cambria Math" panose="02040503050406030204" pitchFamily="18" charset="0"/>
                <a:ea typeface="Cambria Math" panose="02040503050406030204" pitchFamily="18" charset="0"/>
              </a:rPr>
              <a:t>University of Dundee / Abertay University</a:t>
            </a:r>
            <a:endParaRPr lang="en-US" sz="3000" dirty="0">
              <a:latin typeface="Cambria Math" panose="02040503050406030204" pitchFamily="18" charset="0"/>
              <a:ea typeface="Cambria Math" panose="02040503050406030204" pitchFamily="18" charset="0"/>
            </a:endParaRPr>
          </a:p>
          <a:p>
            <a:pPr marL="285750" indent="-285750">
              <a:spcBef>
                <a:spcPts val="800"/>
              </a:spcBef>
              <a:buFont typeface="Arial" panose="020B0604020202020204" pitchFamily="34" charset="0"/>
              <a:buChar char="•"/>
            </a:pPr>
            <a:r>
              <a:rPr lang="en-US" sz="3000" i="1" dirty="0">
                <a:latin typeface="Cambria Math" panose="02040503050406030204" pitchFamily="18" charset="0"/>
                <a:ea typeface="Cambria Math" panose="02040503050406030204" pitchFamily="18" charset="0"/>
              </a:rPr>
              <a:t>“</a:t>
            </a:r>
            <a:r>
              <a:rPr lang="en-GB" sz="3000" i="1" dirty="0">
                <a:latin typeface="Cambria Math" panose="02040503050406030204" pitchFamily="18" charset="0"/>
                <a:ea typeface="Cambria Math" panose="02040503050406030204" pitchFamily="18" charset="0"/>
              </a:rPr>
              <a:t>Sport and Exercise Science - Transforming Lives</a:t>
            </a:r>
            <a:r>
              <a:rPr lang="en-US" sz="3000" i="1" dirty="0">
                <a:latin typeface="Cambria Math" panose="02040503050406030204" pitchFamily="18" charset="0"/>
                <a:ea typeface="Cambria Math" panose="02040503050406030204" pitchFamily="18" charset="0"/>
              </a:rPr>
              <a:t>”</a:t>
            </a:r>
          </a:p>
          <a:p>
            <a:pPr marL="285750" indent="-285750">
              <a:spcBef>
                <a:spcPts val="800"/>
              </a:spcBef>
              <a:buFont typeface="Arial" panose="020B0604020202020204" pitchFamily="34" charset="0"/>
              <a:buChar char="•"/>
            </a:pPr>
            <a:r>
              <a:rPr lang="en-US" sz="3000" dirty="0">
                <a:latin typeface="Cambria Math" panose="02040503050406030204" pitchFamily="18" charset="0"/>
                <a:ea typeface="Cambria Math" panose="02040503050406030204" pitchFamily="18" charset="0"/>
              </a:rPr>
              <a:t>Conference organiser: Dr Audrey Duncan</a:t>
            </a:r>
          </a:p>
          <a:p>
            <a:pPr marL="285750" indent="-285750">
              <a:spcBef>
                <a:spcPts val="800"/>
              </a:spcBef>
              <a:buFont typeface="Arial" panose="020B0604020202020204" pitchFamily="34" charset="0"/>
              <a:buChar char="•"/>
            </a:pPr>
            <a:endParaRPr lang="en-US" sz="30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543841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48FD7-5D1C-4672-B316-DF433D4C2E1C}"/>
              </a:ext>
            </a:extLst>
          </p:cNvPr>
          <p:cNvSpPr>
            <a:spLocks noGrp="1"/>
          </p:cNvSpPr>
          <p:nvPr/>
        </p:nvSpPr>
        <p:spPr bwMode="auto">
          <a:xfrm>
            <a:off x="245314" y="181154"/>
            <a:ext cx="7749155" cy="75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algn="l"/>
            <a:r>
              <a:rPr lang="en-GB" sz="4000" dirty="0">
                <a:solidFill>
                  <a:schemeClr val="accent1">
                    <a:lumMod val="75000"/>
                  </a:schemeClr>
                </a:solidFill>
                <a:latin typeface="Cambria Math" panose="02040503050406030204" pitchFamily="18" charset="0"/>
                <a:ea typeface="Cambria Math" panose="02040503050406030204" pitchFamily="18" charset="0"/>
              </a:rPr>
              <a:t>BASES: 2018 in numbers</a:t>
            </a:r>
            <a:endParaRPr lang="en-US" sz="4000" dirty="0">
              <a:solidFill>
                <a:schemeClr val="accent1">
                  <a:lumMod val="75000"/>
                </a:schemeClr>
              </a:solidFill>
              <a:latin typeface="Cambria Math" panose="02040503050406030204" pitchFamily="18" charset="0"/>
              <a:ea typeface="Cambria Math" panose="02040503050406030204" pitchFamily="18" charset="0"/>
            </a:endParaRPr>
          </a:p>
        </p:txBody>
      </p:sp>
      <p:sp>
        <p:nvSpPr>
          <p:cNvPr id="3" name="TextBox 2">
            <a:extLst>
              <a:ext uri="{FF2B5EF4-FFF2-40B4-BE49-F238E27FC236}">
                <a16:creationId xmlns:a16="http://schemas.microsoft.com/office/drawing/2014/main" id="{DBAE84C1-8C98-43C2-ABFC-38B82643A3EC}"/>
              </a:ext>
            </a:extLst>
          </p:cNvPr>
          <p:cNvSpPr txBox="1"/>
          <p:nvPr/>
        </p:nvSpPr>
        <p:spPr>
          <a:xfrm>
            <a:off x="414476" y="1396380"/>
            <a:ext cx="9435402" cy="5139869"/>
          </a:xfrm>
          <a:prstGeom prst="rect">
            <a:avLst/>
          </a:prstGeom>
          <a:noFill/>
        </p:spPr>
        <p:txBody>
          <a:bodyPr wrap="square" rtlCol="0">
            <a:spAutoFit/>
          </a:bodyPr>
          <a:lstStyle/>
          <a:p>
            <a:pPr>
              <a:spcBef>
                <a:spcPts val="1200"/>
              </a:spcBef>
            </a:pPr>
            <a:r>
              <a:rPr lang="en-US" sz="2800" b="1" u="sng" dirty="0">
                <a:latin typeface="Cambria Math" panose="02040503050406030204" pitchFamily="18" charset="0"/>
                <a:ea typeface="Cambria Math" panose="02040503050406030204" pitchFamily="18" charset="0"/>
              </a:rPr>
              <a:t>Membership &amp; engagement</a:t>
            </a:r>
          </a:p>
          <a:p>
            <a:pPr marL="285750" indent="-285750">
              <a:spcBef>
                <a:spcPts val="1200"/>
              </a:spcBef>
              <a:buFont typeface="Arial" panose="020B0604020202020204" pitchFamily="34" charset="0"/>
              <a:buChar char="•"/>
            </a:pPr>
            <a:r>
              <a:rPr lang="en-US" sz="2400" dirty="0">
                <a:latin typeface="Cambria Math" panose="02040503050406030204" pitchFamily="18" charset="0"/>
                <a:ea typeface="Cambria Math" panose="02040503050406030204" pitchFamily="18" charset="0"/>
              </a:rPr>
              <a:t>Total members (Oct 2018) = 2,578 (+5.9% vs. last year)</a:t>
            </a:r>
          </a:p>
          <a:p>
            <a:pPr marL="285750" indent="-285750">
              <a:spcBef>
                <a:spcPts val="1200"/>
              </a:spcBef>
              <a:buFont typeface="Arial" panose="020B0604020202020204" pitchFamily="34" charset="0"/>
              <a:buChar char="•"/>
            </a:pPr>
            <a:r>
              <a:rPr lang="en-US" sz="2400" dirty="0">
                <a:latin typeface="Cambria Math" panose="02040503050406030204" pitchFamily="18" charset="0"/>
                <a:ea typeface="Cambria Math" panose="02040503050406030204" pitchFamily="18" charset="0"/>
              </a:rPr>
              <a:t>Twitter followers = 26,900 (+11%)</a:t>
            </a:r>
          </a:p>
          <a:p>
            <a:pPr marL="285750" indent="-285750">
              <a:spcBef>
                <a:spcPts val="1200"/>
              </a:spcBef>
              <a:buFont typeface="Arial" panose="020B0604020202020204" pitchFamily="34" charset="0"/>
              <a:buChar char="•"/>
            </a:pPr>
            <a:r>
              <a:rPr lang="en-US" sz="2400" dirty="0">
                <a:latin typeface="Cambria Math" panose="02040503050406030204" pitchFamily="18" charset="0"/>
                <a:ea typeface="Cambria Math" panose="02040503050406030204" pitchFamily="18" charset="0"/>
              </a:rPr>
              <a:t>Facebook likes = 4,493 (+12%)</a:t>
            </a:r>
          </a:p>
          <a:p>
            <a:pPr marL="285750" indent="-285750">
              <a:spcBef>
                <a:spcPts val="1200"/>
              </a:spcBef>
              <a:buFont typeface="Arial" panose="020B0604020202020204" pitchFamily="34" charset="0"/>
              <a:buChar char="•"/>
            </a:pPr>
            <a:r>
              <a:rPr lang="en-US" sz="2400" dirty="0">
                <a:latin typeface="Cambria Math" panose="02040503050406030204" pitchFamily="18" charset="0"/>
                <a:ea typeface="Cambria Math" panose="02040503050406030204" pitchFamily="18" charset="0"/>
              </a:rPr>
              <a:t>LinkedIn followers =2,193 (+28%)</a:t>
            </a:r>
          </a:p>
          <a:p>
            <a:pPr>
              <a:spcBef>
                <a:spcPts val="1200"/>
              </a:spcBef>
            </a:pPr>
            <a:r>
              <a:rPr lang="en-US" sz="2800" b="1" u="sng" dirty="0">
                <a:latin typeface="Cambria Math" panose="02040503050406030204" pitchFamily="18" charset="0"/>
                <a:ea typeface="Cambria Math" panose="02040503050406030204" pitchFamily="18" charset="0"/>
              </a:rPr>
              <a:t>Awards &amp; Grants</a:t>
            </a:r>
          </a:p>
          <a:p>
            <a:pPr marL="285750" indent="-285750">
              <a:spcBef>
                <a:spcPts val="1200"/>
              </a:spcBef>
              <a:buFont typeface="Arial" panose="020B0604020202020204" pitchFamily="34" charset="0"/>
              <a:buChar char="•"/>
            </a:pPr>
            <a:r>
              <a:rPr lang="en-US" sz="2400" dirty="0">
                <a:latin typeface="Cambria Math" panose="02040503050406030204" pitchFamily="18" charset="0"/>
                <a:ea typeface="Cambria Math" panose="02040503050406030204" pitchFamily="18" charset="0"/>
              </a:rPr>
              <a:t>6 new BASES Fellowships awarded</a:t>
            </a:r>
          </a:p>
          <a:p>
            <a:pPr marL="285750" indent="-285750">
              <a:spcBef>
                <a:spcPts val="1200"/>
              </a:spcBef>
              <a:buFont typeface="Arial" panose="020B0604020202020204" pitchFamily="34" charset="0"/>
              <a:buChar char="•"/>
            </a:pPr>
            <a:r>
              <a:rPr lang="en-US" sz="2400" dirty="0">
                <a:latin typeface="Cambria Math" panose="02040503050406030204" pitchFamily="18" charset="0"/>
                <a:ea typeface="Cambria Math" panose="02040503050406030204" pitchFamily="18" charset="0"/>
              </a:rPr>
              <a:t>2 x International Conference grants, 2 x BASES Conference grants and 2 x Early Career research grants awarded</a:t>
            </a:r>
          </a:p>
          <a:p>
            <a:pPr marL="285750" indent="-285750">
              <a:spcBef>
                <a:spcPts val="1200"/>
              </a:spcBef>
              <a:buFont typeface="Arial" panose="020B0604020202020204" pitchFamily="34" charset="0"/>
              <a:buChar char="•"/>
            </a:pPr>
            <a:r>
              <a:rPr lang="en-US" sz="2400" dirty="0">
                <a:latin typeface="Cambria Math" panose="02040503050406030204" pitchFamily="18" charset="0"/>
                <a:ea typeface="Cambria Math" panose="02040503050406030204" pitchFamily="18" charset="0"/>
              </a:rPr>
              <a:t>4 x new BASES Expert Statements funded and published</a:t>
            </a:r>
          </a:p>
        </p:txBody>
      </p:sp>
    </p:spTree>
    <p:extLst>
      <p:ext uri="{BB962C8B-B14F-4D97-AF65-F5344CB8AC3E}">
        <p14:creationId xmlns:p14="http://schemas.microsoft.com/office/powerpoint/2010/main" val="248519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48FD7-5D1C-4672-B316-DF433D4C2E1C}"/>
              </a:ext>
            </a:extLst>
          </p:cNvPr>
          <p:cNvSpPr>
            <a:spLocks noGrp="1"/>
          </p:cNvSpPr>
          <p:nvPr/>
        </p:nvSpPr>
        <p:spPr bwMode="auto">
          <a:xfrm>
            <a:off x="245314" y="181154"/>
            <a:ext cx="7749155" cy="75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algn="l"/>
            <a:r>
              <a:rPr lang="en-GB" sz="4000" dirty="0">
                <a:solidFill>
                  <a:schemeClr val="accent1">
                    <a:lumMod val="75000"/>
                  </a:schemeClr>
                </a:solidFill>
                <a:latin typeface="Cambria Math" panose="02040503050406030204" pitchFamily="18" charset="0"/>
                <a:ea typeface="Cambria Math" panose="02040503050406030204" pitchFamily="18" charset="0"/>
              </a:rPr>
              <a:t>BASES activities: 2018 in numbers</a:t>
            </a:r>
            <a:endParaRPr lang="en-US" sz="4000" dirty="0">
              <a:solidFill>
                <a:schemeClr val="accent1">
                  <a:lumMod val="75000"/>
                </a:schemeClr>
              </a:solidFill>
              <a:latin typeface="Cambria Math" panose="02040503050406030204" pitchFamily="18" charset="0"/>
              <a:ea typeface="Cambria Math" panose="02040503050406030204" pitchFamily="18" charset="0"/>
            </a:endParaRPr>
          </a:p>
        </p:txBody>
      </p:sp>
      <p:sp>
        <p:nvSpPr>
          <p:cNvPr id="3" name="TextBox 2">
            <a:extLst>
              <a:ext uri="{FF2B5EF4-FFF2-40B4-BE49-F238E27FC236}">
                <a16:creationId xmlns:a16="http://schemas.microsoft.com/office/drawing/2014/main" id="{AADFDD46-ADDE-4A57-AD27-492B9D776D78}"/>
              </a:ext>
            </a:extLst>
          </p:cNvPr>
          <p:cNvSpPr txBox="1"/>
          <p:nvPr/>
        </p:nvSpPr>
        <p:spPr>
          <a:xfrm>
            <a:off x="417090" y="1405713"/>
            <a:ext cx="9435402" cy="5232202"/>
          </a:xfrm>
          <a:prstGeom prst="rect">
            <a:avLst/>
          </a:prstGeom>
          <a:noFill/>
        </p:spPr>
        <p:txBody>
          <a:bodyPr wrap="square" rtlCol="0">
            <a:spAutoFit/>
          </a:bodyPr>
          <a:lstStyle/>
          <a:p>
            <a:pPr>
              <a:spcBef>
                <a:spcPts val="1600"/>
              </a:spcBef>
            </a:pPr>
            <a:r>
              <a:rPr lang="en-GB" sz="2800" b="1" u="sng" dirty="0">
                <a:latin typeface="Cambria Math" panose="02040503050406030204" pitchFamily="18" charset="0"/>
                <a:ea typeface="Cambria Math" panose="02040503050406030204" pitchFamily="18" charset="0"/>
              </a:rPr>
              <a:t>Events</a:t>
            </a:r>
          </a:p>
          <a:p>
            <a:pPr marL="342900" indent="-342900">
              <a:spcBef>
                <a:spcPts val="1200"/>
              </a:spcBef>
              <a:buFont typeface="Arial" panose="020B0604020202020204" pitchFamily="34" charset="0"/>
              <a:buChar char="•"/>
            </a:pPr>
            <a:r>
              <a:rPr lang="en-GB" sz="2200" dirty="0">
                <a:latin typeface="Cambria Math" panose="02040503050406030204" pitchFamily="18" charset="0"/>
                <a:ea typeface="Cambria Math" panose="02040503050406030204" pitchFamily="18" charset="0"/>
              </a:rPr>
              <a:t>15</a:t>
            </a:r>
            <a:r>
              <a:rPr lang="en-GB" sz="2200" baseline="30000" dirty="0">
                <a:latin typeface="Cambria Math" panose="02040503050406030204" pitchFamily="18" charset="0"/>
                <a:ea typeface="Cambria Math" panose="02040503050406030204" pitchFamily="18" charset="0"/>
              </a:rPr>
              <a:t>th</a:t>
            </a:r>
            <a:r>
              <a:rPr lang="en-GB" sz="2200" dirty="0">
                <a:latin typeface="Cambria Math" panose="02040503050406030204" pitchFamily="18" charset="0"/>
                <a:ea typeface="Cambria Math" panose="02040503050406030204" pitchFamily="18" charset="0"/>
              </a:rPr>
              <a:t> </a:t>
            </a:r>
            <a:r>
              <a:rPr lang="en-GB" sz="2200" dirty="0" err="1">
                <a:latin typeface="Cambria Math" panose="02040503050406030204" pitchFamily="18" charset="0"/>
                <a:ea typeface="Cambria Math" panose="02040503050406030204" pitchFamily="18" charset="0"/>
              </a:rPr>
              <a:t>HoDs</a:t>
            </a:r>
            <a:r>
              <a:rPr lang="en-GB" sz="2200" dirty="0">
                <a:latin typeface="Cambria Math" panose="02040503050406030204" pitchFamily="18" charset="0"/>
                <a:ea typeface="Cambria Math" panose="02040503050406030204" pitchFamily="18" charset="0"/>
              </a:rPr>
              <a:t> forum: 52 attendees from 33 institutions. New format trialled with positive feedback – 96% satisfaction</a:t>
            </a:r>
          </a:p>
          <a:p>
            <a:pPr marL="342900" indent="-342900">
              <a:spcBef>
                <a:spcPts val="1200"/>
              </a:spcBef>
              <a:buFont typeface="Arial" panose="020B0604020202020204" pitchFamily="34" charset="0"/>
              <a:buChar char="•"/>
            </a:pPr>
            <a:r>
              <a:rPr lang="en-GB" sz="2200" dirty="0">
                <a:latin typeface="Cambria Math" panose="02040503050406030204" pitchFamily="18" charset="0"/>
                <a:ea typeface="Cambria Math" panose="02040503050406030204" pitchFamily="18" charset="0"/>
              </a:rPr>
              <a:t>8 Division Days and events: over 400 delegates across all 8 events</a:t>
            </a:r>
          </a:p>
          <a:p>
            <a:pPr>
              <a:spcBef>
                <a:spcPts val="1200"/>
              </a:spcBef>
            </a:pPr>
            <a:r>
              <a:rPr lang="en-GB" sz="2800" b="1" u="sng" dirty="0">
                <a:latin typeface="Cambria Math" panose="02040503050406030204" pitchFamily="18" charset="0"/>
                <a:ea typeface="Cambria Math" panose="02040503050406030204" pitchFamily="18" charset="0"/>
              </a:rPr>
              <a:t>Professional Standards</a:t>
            </a:r>
          </a:p>
          <a:p>
            <a:pPr marL="285750" indent="-285750">
              <a:spcBef>
                <a:spcPts val="1000"/>
              </a:spcBef>
              <a:buFont typeface="Arial" panose="020B0604020202020204" pitchFamily="34" charset="0"/>
              <a:buChar char="•"/>
            </a:pPr>
            <a:r>
              <a:rPr lang="en-GB" sz="2200" dirty="0">
                <a:latin typeface="Cambria Math" panose="02040503050406030204" pitchFamily="18" charset="0"/>
                <a:ea typeface="Cambria Math" panose="02040503050406030204" pitchFamily="18" charset="0"/>
              </a:rPr>
              <a:t>17 workshops – 170 delegates; 10 webinars – 1,490 live attendees</a:t>
            </a:r>
          </a:p>
          <a:p>
            <a:pPr marL="285750" indent="-285750">
              <a:spcBef>
                <a:spcPts val="1000"/>
              </a:spcBef>
              <a:buFont typeface="Arial" panose="020B0604020202020204" pitchFamily="34" charset="0"/>
              <a:buChar char="•"/>
            </a:pPr>
            <a:r>
              <a:rPr lang="en-GB" sz="2200" dirty="0">
                <a:latin typeface="Cambria Math" panose="02040503050406030204" pitchFamily="18" charset="0"/>
                <a:ea typeface="Cambria Math" panose="02040503050406030204" pitchFamily="18" charset="0"/>
              </a:rPr>
              <a:t>307 Accredited members; 172 on Supervised Experience, 202 Chartered Scientists; 41 Certified Exercise Practitioners and 31 HPSA accredited</a:t>
            </a:r>
          </a:p>
          <a:p>
            <a:pPr marL="285750" indent="-285750">
              <a:spcBef>
                <a:spcPts val="1000"/>
              </a:spcBef>
              <a:buFont typeface="Arial" panose="020B0604020202020204" pitchFamily="34" charset="0"/>
              <a:buChar char="•"/>
            </a:pPr>
            <a:r>
              <a:rPr lang="en-GB" sz="2200" dirty="0">
                <a:latin typeface="Cambria Math" panose="02040503050406030204" pitchFamily="18" charset="0"/>
                <a:ea typeface="Cambria Math" panose="02040503050406030204" pitchFamily="18" charset="0"/>
              </a:rPr>
              <a:t>20 accredited laboratories</a:t>
            </a:r>
          </a:p>
          <a:p>
            <a:pPr marL="285750" indent="-285750">
              <a:spcBef>
                <a:spcPts val="1000"/>
              </a:spcBef>
              <a:buFont typeface="Arial" panose="020B0604020202020204" pitchFamily="34" charset="0"/>
              <a:buChar char="•"/>
            </a:pPr>
            <a:r>
              <a:rPr lang="en-GB" sz="2200" dirty="0">
                <a:latin typeface="Cambria Math" panose="02040503050406030204" pitchFamily="18" charset="0"/>
                <a:ea typeface="Cambria Math" panose="02040503050406030204" pitchFamily="18" charset="0"/>
              </a:rPr>
              <a:t>Supervised Experience: 160 registered supervisors and 123 reviewers</a:t>
            </a:r>
          </a:p>
          <a:p>
            <a:pPr marL="285750" indent="-285750">
              <a:spcBef>
                <a:spcPts val="1000"/>
              </a:spcBef>
              <a:buFont typeface="Arial" panose="020B0604020202020204" pitchFamily="34" charset="0"/>
              <a:buChar char="•"/>
            </a:pPr>
            <a:r>
              <a:rPr lang="en-GB" sz="2200" dirty="0">
                <a:latin typeface="Cambria Math" panose="02040503050406030204" pitchFamily="18" charset="0"/>
                <a:ea typeface="Cambria Math" panose="02040503050406030204" pitchFamily="18" charset="0"/>
              </a:rPr>
              <a:t>36 BUES endorsed courses</a:t>
            </a:r>
          </a:p>
        </p:txBody>
      </p:sp>
    </p:spTree>
    <p:extLst>
      <p:ext uri="{BB962C8B-B14F-4D97-AF65-F5344CB8AC3E}">
        <p14:creationId xmlns:p14="http://schemas.microsoft.com/office/powerpoint/2010/main" val="380037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67C73-3694-41CE-A5E3-942F8171AB87}"/>
              </a:ext>
            </a:extLst>
          </p:cNvPr>
          <p:cNvSpPr>
            <a:spLocks noGrp="1"/>
          </p:cNvSpPr>
          <p:nvPr/>
        </p:nvSpPr>
        <p:spPr bwMode="auto">
          <a:xfrm>
            <a:off x="245314" y="181154"/>
            <a:ext cx="7749155" cy="75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algn="l"/>
            <a:r>
              <a:rPr lang="en-GB" sz="4000" dirty="0">
                <a:solidFill>
                  <a:schemeClr val="accent1">
                    <a:lumMod val="75000"/>
                  </a:schemeClr>
                </a:solidFill>
                <a:latin typeface="Cambria Math" panose="02040503050406030204" pitchFamily="18" charset="0"/>
                <a:ea typeface="Cambria Math" panose="02040503050406030204" pitchFamily="18" charset="0"/>
              </a:rPr>
              <a:t>Key developments</a:t>
            </a:r>
            <a:endParaRPr lang="en-US" sz="4000" dirty="0">
              <a:solidFill>
                <a:schemeClr val="accent1">
                  <a:lumMod val="75000"/>
                </a:schemeClr>
              </a:solidFill>
              <a:latin typeface="Cambria Math" panose="02040503050406030204" pitchFamily="18" charset="0"/>
              <a:ea typeface="Cambria Math" panose="02040503050406030204" pitchFamily="18" charset="0"/>
            </a:endParaRPr>
          </a:p>
        </p:txBody>
      </p:sp>
      <p:sp>
        <p:nvSpPr>
          <p:cNvPr id="3" name="TextBox 2">
            <a:extLst>
              <a:ext uri="{FF2B5EF4-FFF2-40B4-BE49-F238E27FC236}">
                <a16:creationId xmlns:a16="http://schemas.microsoft.com/office/drawing/2014/main" id="{F179CF9C-D524-4A17-823B-C7A150BD9B4E}"/>
              </a:ext>
            </a:extLst>
          </p:cNvPr>
          <p:cNvSpPr txBox="1"/>
          <p:nvPr/>
        </p:nvSpPr>
        <p:spPr>
          <a:xfrm>
            <a:off x="396868" y="1444145"/>
            <a:ext cx="9493264" cy="4632037"/>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400" dirty="0">
                <a:latin typeface="Cambria Math" panose="02040503050406030204" pitchFamily="18" charset="0"/>
                <a:ea typeface="Cambria Math" panose="02040503050406030204" pitchFamily="18" charset="0"/>
              </a:rPr>
              <a:t>New BASES website and members’ area launched in June 2018</a:t>
            </a:r>
          </a:p>
          <a:p>
            <a:pPr marL="285750" indent="-285750">
              <a:spcBef>
                <a:spcPts val="1600"/>
              </a:spcBef>
              <a:buFont typeface="Arial" panose="020B0604020202020204" pitchFamily="34" charset="0"/>
              <a:buChar char="•"/>
            </a:pPr>
            <a:r>
              <a:rPr lang="en-US" sz="2400" dirty="0">
                <a:latin typeface="Cambria Math" panose="02040503050406030204" pitchFamily="18" charset="0"/>
                <a:ea typeface="Cambria Math" panose="02040503050406030204" pitchFamily="18" charset="0"/>
              </a:rPr>
              <a:t>Major internal IT systems overhaul to reduce administrative workload, drive efficiency and improve service to members:</a:t>
            </a:r>
          </a:p>
          <a:p>
            <a:pPr marL="800100" lvl="1" indent="-342900">
              <a:spcBef>
                <a:spcPts val="600"/>
              </a:spcBef>
              <a:buFont typeface="Wingdings" panose="05000000000000000000" pitchFamily="2" charset="2"/>
              <a:buChar char="Ø"/>
            </a:pPr>
            <a:r>
              <a:rPr lang="en-US" sz="2400" dirty="0">
                <a:latin typeface="Cambria Math" panose="02040503050406030204" pitchFamily="18" charset="0"/>
                <a:ea typeface="Cambria Math" panose="02040503050406030204" pitchFamily="18" charset="0"/>
              </a:rPr>
              <a:t>transition to new CRM/member database</a:t>
            </a:r>
          </a:p>
          <a:p>
            <a:pPr marL="800100" lvl="1" indent="-342900">
              <a:spcBef>
                <a:spcPts val="600"/>
              </a:spcBef>
              <a:buFont typeface="Wingdings" panose="05000000000000000000" pitchFamily="2" charset="2"/>
              <a:buChar char="Ø"/>
            </a:pPr>
            <a:r>
              <a:rPr lang="en-US" sz="2400" dirty="0">
                <a:latin typeface="Cambria Math" panose="02040503050406030204" pitchFamily="18" charset="0"/>
                <a:ea typeface="Cambria Math" panose="02040503050406030204" pitchFamily="18" charset="0"/>
              </a:rPr>
              <a:t>updated payment processing systems </a:t>
            </a:r>
          </a:p>
          <a:p>
            <a:pPr marL="800100" lvl="1" indent="-342900">
              <a:spcBef>
                <a:spcPts val="600"/>
              </a:spcBef>
              <a:buFont typeface="Wingdings" panose="05000000000000000000" pitchFamily="2" charset="2"/>
              <a:buChar char="Ø"/>
            </a:pPr>
            <a:r>
              <a:rPr lang="en-US" sz="2400" dirty="0">
                <a:latin typeface="Cambria Math" panose="02040503050406030204" pitchFamily="18" charset="0"/>
                <a:ea typeface="Cambria Math" panose="02040503050406030204" pitchFamily="18" charset="0"/>
              </a:rPr>
              <a:t>new event booking portal</a:t>
            </a:r>
          </a:p>
          <a:p>
            <a:pPr marL="342900" indent="-342900">
              <a:spcBef>
                <a:spcPts val="1600"/>
              </a:spcBef>
              <a:buFont typeface="Arial" panose="020B0604020202020204" pitchFamily="34" charset="0"/>
              <a:buChar char="•"/>
            </a:pPr>
            <a:r>
              <a:rPr lang="en-US" sz="2400" dirty="0">
                <a:latin typeface="Cambria Math" panose="02040503050406030204" pitchFamily="18" charset="0"/>
                <a:ea typeface="Cambria Math" panose="02040503050406030204" pitchFamily="18" charset="0"/>
              </a:rPr>
              <a:t>New criteria and revised documentation for BASES Undergraduate Endorsement Scheme (BUES) developed – currently in pilot phase</a:t>
            </a:r>
          </a:p>
          <a:p>
            <a:pPr marL="342900" indent="-342900">
              <a:spcBef>
                <a:spcPts val="1600"/>
              </a:spcBef>
              <a:buFont typeface="Arial" panose="020B0604020202020204" pitchFamily="34" charset="0"/>
              <a:buChar char="•"/>
            </a:pPr>
            <a:r>
              <a:rPr lang="en-US" sz="2400" dirty="0">
                <a:latin typeface="Cambria Math" panose="02040503050406030204" pitchFamily="18" charset="0"/>
                <a:ea typeface="Cambria Math" panose="02040503050406030204" pitchFamily="18" charset="0"/>
              </a:rPr>
              <a:t>First BASES Laboratory Accreditation awarded to a laboratory outside of the British Isles - </a:t>
            </a:r>
            <a:r>
              <a:rPr lang="en-GB" sz="2400" dirty="0">
                <a:latin typeface="Cambria Math" panose="02040503050406030204" pitchFamily="18" charset="0"/>
                <a:ea typeface="Cambria Math" panose="02040503050406030204" pitchFamily="18" charset="0"/>
              </a:rPr>
              <a:t>Swedish Winter Sports Research Centre</a:t>
            </a:r>
            <a:endParaRPr lang="en-US" sz="24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694216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67C73-3694-41CE-A5E3-942F8171AB87}"/>
              </a:ext>
            </a:extLst>
          </p:cNvPr>
          <p:cNvSpPr>
            <a:spLocks noGrp="1"/>
          </p:cNvSpPr>
          <p:nvPr/>
        </p:nvSpPr>
        <p:spPr bwMode="auto">
          <a:xfrm>
            <a:off x="245314" y="181154"/>
            <a:ext cx="7749155" cy="75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algn="l"/>
            <a:r>
              <a:rPr lang="en-GB" sz="4000" dirty="0">
                <a:solidFill>
                  <a:schemeClr val="accent1">
                    <a:lumMod val="75000"/>
                  </a:schemeClr>
                </a:solidFill>
                <a:latin typeface="Cambria Math" panose="02040503050406030204" pitchFamily="18" charset="0"/>
                <a:ea typeface="Cambria Math" panose="02040503050406030204" pitchFamily="18" charset="0"/>
              </a:rPr>
              <a:t>Key developments (continued)</a:t>
            </a:r>
            <a:endParaRPr lang="en-US" sz="4000" dirty="0">
              <a:solidFill>
                <a:schemeClr val="accent1">
                  <a:lumMod val="75000"/>
                </a:schemeClr>
              </a:solidFill>
              <a:latin typeface="Cambria Math" panose="02040503050406030204" pitchFamily="18" charset="0"/>
              <a:ea typeface="Cambria Math" panose="02040503050406030204" pitchFamily="18" charset="0"/>
            </a:endParaRPr>
          </a:p>
        </p:txBody>
      </p:sp>
      <p:sp>
        <p:nvSpPr>
          <p:cNvPr id="3" name="TextBox 2">
            <a:extLst>
              <a:ext uri="{FF2B5EF4-FFF2-40B4-BE49-F238E27FC236}">
                <a16:creationId xmlns:a16="http://schemas.microsoft.com/office/drawing/2014/main" id="{F179CF9C-D524-4A17-823B-C7A150BD9B4E}"/>
              </a:ext>
            </a:extLst>
          </p:cNvPr>
          <p:cNvSpPr txBox="1"/>
          <p:nvPr/>
        </p:nvSpPr>
        <p:spPr>
          <a:xfrm>
            <a:off x="378205" y="1500128"/>
            <a:ext cx="9586887" cy="4975721"/>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400" dirty="0">
                <a:latin typeface="Cambria Math" panose="02040503050406030204" pitchFamily="18" charset="0"/>
                <a:ea typeface="Cambria Math" panose="02040503050406030204" pitchFamily="18" charset="0"/>
              </a:rPr>
              <a:t>Memorandums of Understanding (MoU) agreed and signed with:</a:t>
            </a:r>
          </a:p>
          <a:p>
            <a:pPr marL="800100" lvl="1" indent="-342900">
              <a:spcBef>
                <a:spcPts val="600"/>
              </a:spcBef>
              <a:buFont typeface="Wingdings" panose="05000000000000000000" pitchFamily="2" charset="2"/>
              <a:buChar char="Ø"/>
            </a:pPr>
            <a:r>
              <a:rPr lang="en-US" sz="2400" dirty="0">
                <a:latin typeface="Cambria Math" panose="02040503050406030204" pitchFamily="18" charset="0"/>
                <a:ea typeface="Cambria Math" panose="02040503050406030204" pitchFamily="18" charset="0"/>
              </a:rPr>
              <a:t>Canadian Society for Exercise Physiology (CSEP)</a:t>
            </a:r>
          </a:p>
          <a:p>
            <a:pPr marL="800100" lvl="1" indent="-342900">
              <a:spcBef>
                <a:spcPts val="600"/>
              </a:spcBef>
              <a:buFont typeface="Wingdings" panose="05000000000000000000" pitchFamily="2" charset="2"/>
              <a:buChar char="Ø"/>
            </a:pPr>
            <a:r>
              <a:rPr lang="en-US" sz="2400" dirty="0">
                <a:latin typeface="Cambria Math" panose="02040503050406030204" pitchFamily="18" charset="0"/>
                <a:ea typeface="Cambria Math" panose="02040503050406030204" pitchFamily="18" charset="0"/>
              </a:rPr>
              <a:t>Sport and Exercise Science New Zealand (SESNZ)</a:t>
            </a:r>
          </a:p>
          <a:p>
            <a:pPr marL="800100" lvl="1" indent="-342900">
              <a:spcBef>
                <a:spcPts val="600"/>
              </a:spcBef>
              <a:buFont typeface="Wingdings" panose="05000000000000000000" pitchFamily="2" charset="2"/>
              <a:buChar char="Ø"/>
            </a:pPr>
            <a:r>
              <a:rPr lang="en-US" sz="2400" dirty="0">
                <a:latin typeface="Cambria Math" panose="02040503050406030204" pitchFamily="18" charset="0"/>
                <a:ea typeface="Cambria Math" panose="02040503050406030204" pitchFamily="18" charset="0"/>
              </a:rPr>
              <a:t>Chartered Institute for the Management of Sport and Physical Activity (CIMSPA)</a:t>
            </a:r>
          </a:p>
          <a:p>
            <a:pPr>
              <a:spcBef>
                <a:spcPts val="600"/>
              </a:spcBef>
            </a:pPr>
            <a:endParaRPr lang="en-US" sz="1000" dirty="0">
              <a:latin typeface="Cambria Math" panose="02040503050406030204" pitchFamily="18" charset="0"/>
              <a:ea typeface="Cambria Math" panose="02040503050406030204" pitchFamily="18" charset="0"/>
            </a:endParaRPr>
          </a:p>
          <a:p>
            <a:pPr marL="342900" indent="-342900">
              <a:spcBef>
                <a:spcPts val="600"/>
              </a:spcBef>
              <a:buFont typeface="Arial" panose="020B0604020202020204" pitchFamily="34" charset="0"/>
              <a:buChar char="•"/>
            </a:pPr>
            <a:r>
              <a:rPr lang="en-US" sz="2400" dirty="0">
                <a:latin typeface="Cambria Math" panose="02040503050406030204" pitchFamily="18" charset="0"/>
                <a:ea typeface="Cambria Math" panose="02040503050406030204" pitchFamily="18" charset="0"/>
              </a:rPr>
              <a:t>BASES nominee Prof Marie Murphy FBASES appointed to Chair of REF 2021 sub-panel for Sport and Exercise Sciences, Leisure and Tourism</a:t>
            </a:r>
          </a:p>
          <a:p>
            <a:pPr marL="342900" indent="-342900">
              <a:spcBef>
                <a:spcPts val="1800"/>
              </a:spcBef>
              <a:buFont typeface="Arial" panose="020B0604020202020204" pitchFamily="34" charset="0"/>
              <a:buChar char="•"/>
            </a:pPr>
            <a:r>
              <a:rPr lang="en-US" sz="2400" dirty="0">
                <a:latin typeface="Cambria Math" panose="02040503050406030204" pitchFamily="18" charset="0"/>
                <a:ea typeface="Cambria Math" panose="02040503050406030204" pitchFamily="18" charset="0"/>
              </a:rPr>
              <a:t>Development of BASES accreditation route to HCPC registration for practitioner psychologists (‘SEPAR’) completed - assessment visit on 14-15 November 2018</a:t>
            </a:r>
          </a:p>
          <a:p>
            <a:pPr marL="342900" indent="-342900">
              <a:spcBef>
                <a:spcPts val="600"/>
              </a:spcBef>
              <a:buFont typeface="Arial" panose="020B0604020202020204" pitchFamily="34" charset="0"/>
              <a:buChar char="•"/>
            </a:pPr>
            <a:endParaRPr lang="en-US" sz="24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5851537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1994</TotalTime>
  <Words>1138</Words>
  <Application>Microsoft Office PowerPoint</Application>
  <PresentationFormat>35mm Slides</PresentationFormat>
  <Paragraphs>120</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Cambria Math</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HCPC Update for SEPAR Route </vt:lpstr>
      <vt:lpstr>PowerPoint Presentation</vt:lpstr>
      <vt:lpstr>PowerPoint Presentation</vt:lpstr>
      <vt:lpstr>PowerPoint Presentation</vt:lpstr>
      <vt:lpstr>New Division Chairs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Holden</dc:creator>
  <cp:lastModifiedBy>Ian Wilson</cp:lastModifiedBy>
  <cp:revision>79</cp:revision>
  <cp:lastPrinted>2018-11-21T09:02:54Z</cp:lastPrinted>
  <dcterms:created xsi:type="dcterms:W3CDTF">2017-09-15T12:50:31Z</dcterms:created>
  <dcterms:modified xsi:type="dcterms:W3CDTF">2019-10-28T11:52:53Z</dcterms:modified>
</cp:coreProperties>
</file>